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20" r:id="rId5"/>
    <p:sldId id="317" r:id="rId6"/>
    <p:sldId id="325" r:id="rId7"/>
    <p:sldId id="263" r:id="rId8"/>
    <p:sldId id="310" r:id="rId9"/>
    <p:sldId id="312" r:id="rId10"/>
    <p:sldId id="304" r:id="rId11"/>
    <p:sldId id="321" r:id="rId12"/>
    <p:sldId id="326" r:id="rId13"/>
    <p:sldId id="278" r:id="rId14"/>
    <p:sldId id="32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D2D28-F218-5FA8-258A-890E449D3487}" v="28" dt="2024-12-06T04:42:39.325"/>
    <p1510:client id="{58E9AE4A-36A2-CBCC-F035-F4382299712E}" v="254" dt="2024-12-06T04:44:19.248"/>
    <p1510:client id="{E2116E80-F93D-8134-4BBA-BA146AAB6763}" v="887" dt="2024-12-06T04:50:13.248"/>
  </p1510:revLst>
</p1510:revInfo>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3864"/>
        <p:guide orient="horz" pos="1272"/>
        <p:guide orient="horz" pos="2312"/>
        <p:guide orient="horz" pos="1944"/>
        <p:guide orient="horz" pos="232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12/5/2024</a:t>
            </a:fld>
            <a:endParaRPr lang="en-US"/>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12/5/2024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2</a:t>
            </a:fld>
            <a:endParaRPr lang="en-US" noProof="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a:p>
        </p:txBody>
      </p:sp>
    </p:spTree>
    <p:extLst>
      <p:ext uri="{BB962C8B-B14F-4D97-AF65-F5344CB8AC3E}">
        <p14:creationId xmlns:p14="http://schemas.microsoft.com/office/powerpoint/2010/main" val="230813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a:p>
        </p:txBody>
      </p:sp>
    </p:spTree>
    <p:extLst>
      <p:ext uri="{BB962C8B-B14F-4D97-AF65-F5344CB8AC3E}">
        <p14:creationId xmlns:p14="http://schemas.microsoft.com/office/powerpoint/2010/main" val="102628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a:p>
        </p:txBody>
      </p:sp>
    </p:spTree>
    <p:extLst>
      <p:ext uri="{BB962C8B-B14F-4D97-AF65-F5344CB8AC3E}">
        <p14:creationId xmlns:p14="http://schemas.microsoft.com/office/powerpoint/2010/main" val="347249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a:p>
        </p:txBody>
      </p:sp>
    </p:spTree>
    <p:extLst>
      <p:ext uri="{BB962C8B-B14F-4D97-AF65-F5344CB8AC3E}">
        <p14:creationId xmlns:p14="http://schemas.microsoft.com/office/powerpoint/2010/main" val="410555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a:p>
        </p:txBody>
      </p:sp>
    </p:spTree>
    <p:extLst>
      <p:ext uri="{BB962C8B-B14F-4D97-AF65-F5344CB8AC3E}">
        <p14:creationId xmlns:p14="http://schemas.microsoft.com/office/powerpoint/2010/main" val="67409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a:t>Click to add text</a:t>
            </a:r>
          </a:p>
          <a:p>
            <a:pPr lvl="1"/>
            <a:r>
              <a:rPr lang="en-US"/>
              <a:t>Second level</a:t>
            </a:r>
          </a:p>
          <a:p>
            <a:pPr lvl="2"/>
            <a:r>
              <a:rPr lang="en-US"/>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7422CD-3FE5-3E37-8EDD-5D20FDF2B1C6}"/>
              </a:ext>
            </a:extLst>
          </p:cNvPr>
          <p:cNvSpPr>
            <a:spLocks noGrp="1"/>
          </p:cNvSpPr>
          <p:nvPr>
            <p:ph type="sldNum" sz="quarter" idx="4"/>
          </p:nvPr>
        </p:nvSpPr>
        <p:spPr/>
        <p:txBody>
          <a:bodyPr/>
          <a:lstStyle/>
          <a:p>
            <a:fld id="{58FB4751-880F-D840-AAA9-3A15815CC996}" type="slidenum">
              <a:rPr lang="en-US" smtClean="0"/>
              <a:pPr/>
              <a:t>1</a:t>
            </a:fld>
            <a:endParaRPr lang="en-US"/>
          </a:p>
        </p:txBody>
      </p:sp>
      <p:pic>
        <p:nvPicPr>
          <p:cNvPr id="3" name="Picture 2" descr="Wholesale Conagra Foods Products">
            <a:extLst>
              <a:ext uri="{FF2B5EF4-FFF2-40B4-BE49-F238E27FC236}">
                <a16:creationId xmlns:a16="http://schemas.microsoft.com/office/drawing/2014/main" id="{FC5F113F-C990-C356-9B86-54702E81B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65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914400" y="914400"/>
            <a:ext cx="7534656" cy="914400"/>
          </a:xfrm>
        </p:spPr>
        <p:txBody>
          <a:bodyPr anchor="b">
            <a:normAutofit/>
          </a:bodyPr>
          <a:lstStyle/>
          <a:p>
            <a:r>
              <a:rPr lang="en-US" sz="3000" b="1">
                <a:effectLst/>
              </a:rPr>
              <a:t> STRATEGIES FOR </a:t>
            </a:r>
            <a:r>
              <a:rPr lang="en-US" sz="3000" b="1"/>
              <a:t>PACKAGING</a:t>
            </a: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sz="quarter" idx="12"/>
          </p:nvPr>
        </p:nvSpPr>
        <p:spPr>
          <a:xfrm>
            <a:off x="914399" y="2039111"/>
            <a:ext cx="5650992" cy="3904488"/>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sz="1700" u="sng">
                <a:solidFill>
                  <a:srgbClr val="543E34"/>
                </a:solidFill>
                <a:latin typeface="Times New Roman"/>
                <a:cs typeface="Times New Roman"/>
              </a:rPr>
              <a:t>Focus on Resealable Plastic Bags:</a:t>
            </a:r>
            <a:r>
              <a:rPr lang="en-US" sz="1700">
                <a:solidFill>
                  <a:srgbClr val="543E34"/>
                </a:solidFill>
                <a:latin typeface="Times New Roman"/>
                <a:cs typeface="Times New Roman"/>
              </a:rPr>
              <a:t> Prioritize high-performing forms (e.g., "Ground," "Meatball," "Filet") </a:t>
            </a:r>
            <a:r>
              <a:rPr lang="en-US" sz="1700" cap="none">
                <a:latin typeface="Times New Roman"/>
                <a:cs typeface="Times New Roman"/>
              </a:rPr>
              <a:t>and </a:t>
            </a:r>
            <a:r>
              <a:rPr lang="en-US" sz="1700">
                <a:latin typeface="Times New Roman"/>
                <a:cs typeface="Times New Roman"/>
              </a:rPr>
              <a:t>expand use </a:t>
            </a:r>
            <a:r>
              <a:rPr lang="en-US" sz="1700" cap="none">
                <a:latin typeface="Times New Roman"/>
                <a:cs typeface="Times New Roman"/>
              </a:rPr>
              <a:t>in </a:t>
            </a:r>
            <a:r>
              <a:rPr lang="en-US" sz="1700">
                <a:latin typeface="Times New Roman"/>
                <a:cs typeface="Times New Roman"/>
              </a:rPr>
              <a:t>"Burger" products</a:t>
            </a:r>
            <a:r>
              <a:rPr lang="en-US" sz="1700" cap="none">
                <a:latin typeface="Times New Roman"/>
                <a:cs typeface="Times New Roman"/>
              </a:rPr>
              <a:t>.</a:t>
            </a:r>
            <a:endParaRPr lang="en-US" sz="1700">
              <a:latin typeface="Times New Roman"/>
              <a:cs typeface="Times New Roman"/>
            </a:endParaRPr>
          </a:p>
          <a:p>
            <a:pPr marL="342900" indent="-342900">
              <a:buFont typeface="Arial" panose="020B0604020202020204" pitchFamily="34" charset="0"/>
              <a:buChar char="•"/>
            </a:pPr>
            <a:r>
              <a:rPr lang="en-US" sz="1700" u="sng">
                <a:solidFill>
                  <a:srgbClr val="543E34"/>
                </a:solidFill>
                <a:latin typeface="Times New Roman"/>
                <a:cs typeface="Times New Roman"/>
              </a:rPr>
              <a:t>Introduce Eco-Friendly Packaging:</a:t>
            </a:r>
            <a:r>
              <a:rPr lang="en-US" sz="1700">
                <a:solidFill>
                  <a:srgbClr val="543E34"/>
                </a:solidFill>
                <a:latin typeface="Times New Roman"/>
                <a:cs typeface="Times New Roman"/>
              </a:rPr>
              <a:t> Launch biodegradable resealable bags for premium products </a:t>
            </a:r>
            <a:r>
              <a:rPr lang="en-US" sz="1700" cap="none">
                <a:latin typeface="Times New Roman"/>
                <a:cs typeface="Times New Roman"/>
              </a:rPr>
              <a:t>and </a:t>
            </a:r>
            <a:r>
              <a:rPr lang="en-US" sz="1700">
                <a:latin typeface="Times New Roman"/>
                <a:cs typeface="Times New Roman"/>
              </a:rPr>
              <a:t>recyclable options </a:t>
            </a:r>
            <a:r>
              <a:rPr lang="en-US" sz="1700" cap="none">
                <a:latin typeface="Times New Roman"/>
                <a:cs typeface="Times New Roman"/>
              </a:rPr>
              <a:t>for </a:t>
            </a:r>
            <a:r>
              <a:rPr lang="en-US" sz="1700">
                <a:latin typeface="Times New Roman"/>
                <a:cs typeface="Times New Roman"/>
              </a:rPr>
              <a:t>cost-effective forms</a:t>
            </a:r>
            <a:r>
              <a:rPr lang="en-US" sz="1700" cap="none">
                <a:latin typeface="Times New Roman"/>
                <a:cs typeface="Times New Roman"/>
              </a:rPr>
              <a:t>.</a:t>
            </a:r>
            <a:endParaRPr lang="en-US" sz="1700">
              <a:latin typeface="Times New Roman"/>
              <a:cs typeface="Times New Roman"/>
            </a:endParaRPr>
          </a:p>
          <a:p>
            <a:pPr marL="342900" indent="-342900">
              <a:buFont typeface="Arial" panose="020B0604020202020204" pitchFamily="34" charset="0"/>
              <a:buChar char="•"/>
            </a:pPr>
            <a:r>
              <a:rPr lang="en-US" sz="1700" u="sng">
                <a:solidFill>
                  <a:srgbClr val="543E34"/>
                </a:solidFill>
                <a:latin typeface="Times New Roman"/>
                <a:cs typeface="Times New Roman"/>
              </a:rPr>
              <a:t>Redesign Box Packaging:</a:t>
            </a:r>
            <a:r>
              <a:rPr lang="en-US" sz="1700">
                <a:solidFill>
                  <a:srgbClr val="543E34"/>
                </a:solidFill>
                <a:latin typeface="Times New Roman"/>
                <a:cs typeface="Times New Roman"/>
              </a:rPr>
              <a:t> Utilize recyclable or compostable materials to</a:t>
            </a:r>
            <a:r>
              <a:rPr lang="en-US" sz="1700">
                <a:latin typeface="Times New Roman"/>
                <a:cs typeface="Times New Roman"/>
              </a:rPr>
              <a:t> enhance eco-conscious appeal</a:t>
            </a:r>
            <a:r>
              <a:rPr lang="en-US" sz="1700">
                <a:solidFill>
                  <a:srgbClr val="543E34"/>
                </a:solidFill>
                <a:latin typeface="Times New Roman"/>
                <a:cs typeface="Times New Roman"/>
              </a:rPr>
              <a:t> </a:t>
            </a:r>
            <a:r>
              <a:rPr lang="en-US" sz="1700" cap="none">
                <a:latin typeface="Times New Roman"/>
                <a:cs typeface="Times New Roman"/>
              </a:rPr>
              <a:t>and </a:t>
            </a:r>
            <a:r>
              <a:rPr lang="en-US" sz="1700">
                <a:latin typeface="Times New Roman"/>
                <a:cs typeface="Times New Roman"/>
              </a:rPr>
              <a:t>support sustainability </a:t>
            </a:r>
            <a:r>
              <a:rPr lang="en-US" sz="1700">
                <a:solidFill>
                  <a:srgbClr val="543E34"/>
                </a:solidFill>
                <a:latin typeface="Times New Roman"/>
                <a:cs typeface="Times New Roman"/>
              </a:rPr>
              <a:t>objectives</a:t>
            </a:r>
            <a:r>
              <a:rPr lang="en-US" sz="1700" cap="none">
                <a:latin typeface="Times New Roman"/>
                <a:cs typeface="Times New Roman"/>
              </a:rPr>
              <a:t>.</a:t>
            </a:r>
            <a:endParaRPr lang="en-US" sz="1700">
              <a:latin typeface="Times New Roman"/>
              <a:cs typeface="Times New Roman"/>
            </a:endParaRPr>
          </a:p>
          <a:p>
            <a:pPr marL="342900" indent="-342900">
              <a:buFont typeface="Arial" panose="020B0604020202020204" pitchFamily="34" charset="0"/>
              <a:buChar char="•"/>
            </a:pPr>
            <a:r>
              <a:rPr lang="en-US" sz="1700" u="sng">
                <a:solidFill>
                  <a:srgbClr val="543E34"/>
                </a:solidFill>
                <a:latin typeface="Times New Roman"/>
                <a:cs typeface="Times New Roman"/>
              </a:rPr>
              <a:t>Develop Marketing Around</a:t>
            </a:r>
            <a:r>
              <a:rPr lang="en-US" sz="1700" u="sng">
                <a:latin typeface="Times New Roman"/>
                <a:cs typeface="Times New Roman"/>
              </a:rPr>
              <a:t> Packaging:</a:t>
            </a:r>
            <a:r>
              <a:rPr lang="en-US" sz="1700">
                <a:latin typeface="Times New Roman"/>
                <a:cs typeface="Times New Roman"/>
              </a:rPr>
              <a:t> Highlight packaging reliability </a:t>
            </a:r>
            <a:r>
              <a:rPr lang="en-US" sz="1700">
                <a:solidFill>
                  <a:srgbClr val="543E34"/>
                </a:solidFill>
                <a:latin typeface="Times New Roman"/>
                <a:cs typeface="Times New Roman"/>
              </a:rPr>
              <a:t>and sustainability in advertising </a:t>
            </a:r>
            <a:r>
              <a:rPr lang="en-US" sz="1700" cap="none">
                <a:latin typeface="Times New Roman"/>
                <a:cs typeface="Times New Roman"/>
              </a:rPr>
              <a:t>to </a:t>
            </a:r>
            <a:r>
              <a:rPr lang="en-US" sz="1700">
                <a:solidFill>
                  <a:srgbClr val="543E34"/>
                </a:solidFill>
                <a:latin typeface="Times New Roman"/>
                <a:cs typeface="Times New Roman"/>
              </a:rPr>
              <a:t>build </a:t>
            </a:r>
            <a:r>
              <a:rPr lang="en-US" sz="1700" cap="none">
                <a:latin typeface="Times New Roman"/>
                <a:cs typeface="Times New Roman"/>
              </a:rPr>
              <a:t>consumer </a:t>
            </a:r>
            <a:r>
              <a:rPr lang="en-US" sz="1700">
                <a:latin typeface="Times New Roman"/>
                <a:cs typeface="Times New Roman"/>
              </a:rPr>
              <a:t>trust</a:t>
            </a:r>
            <a:r>
              <a:rPr lang="en-US" sz="1700" cap="none">
                <a:latin typeface="Times New Roman"/>
                <a:cs typeface="Times New Roman"/>
              </a:rPr>
              <a:t>.</a:t>
            </a:r>
            <a:endParaRPr lang="en-US" sz="1700">
              <a:latin typeface="Times New Roman"/>
              <a:cs typeface="Times New Roman"/>
            </a:endParaRPr>
          </a:p>
          <a:p>
            <a:pPr marL="342900" indent="-342900">
              <a:buFont typeface="Arial" panose="020B0604020202020204" pitchFamily="34" charset="0"/>
              <a:buChar char="•"/>
            </a:pPr>
            <a:r>
              <a:rPr lang="en-US" sz="1700" u="sng">
                <a:latin typeface="Times New Roman"/>
                <a:cs typeface="Times New Roman"/>
              </a:rPr>
              <a:t>Tiered Packaging Strategy:</a:t>
            </a:r>
            <a:r>
              <a:rPr lang="en-US" sz="1700">
                <a:latin typeface="Times New Roman"/>
                <a:cs typeface="Times New Roman"/>
              </a:rPr>
              <a:t> Use cost-effective bags for entry-level products and eco-friendly packaging </a:t>
            </a:r>
            <a:r>
              <a:rPr lang="en-US" sz="1700" cap="none">
                <a:latin typeface="Times New Roman"/>
                <a:cs typeface="Times New Roman"/>
              </a:rPr>
              <a:t>for </a:t>
            </a:r>
            <a:r>
              <a:rPr lang="en-US" sz="1700">
                <a:latin typeface="Times New Roman"/>
                <a:cs typeface="Times New Roman"/>
              </a:rPr>
              <a:t>premium items</a:t>
            </a:r>
            <a:r>
              <a:rPr lang="en-US" sz="1700" cap="none">
                <a:latin typeface="Times New Roman"/>
                <a:cs typeface="Times New Roman"/>
              </a:rPr>
              <a:t>.</a:t>
            </a:r>
            <a:endParaRPr lang="en-US" sz="1700">
              <a:latin typeface="Times New Roman"/>
            </a:endParaRPr>
          </a:p>
          <a:p>
            <a:pPr marL="342900" indent="-342900">
              <a:buFont typeface="Arial" panose="020B0604020202020204" pitchFamily="34" charset="0"/>
              <a:buChar char="•"/>
            </a:pPr>
            <a:endParaRPr lang="en-US" sz="1700"/>
          </a:p>
        </p:txBody>
      </p:sp>
      <p:pic>
        <p:nvPicPr>
          <p:cNvPr id="5" name="Picture Placeholder 4" descr="Volunteers packing essentials in carton boxes for charity">
            <a:extLst>
              <a:ext uri="{FF2B5EF4-FFF2-40B4-BE49-F238E27FC236}">
                <a16:creationId xmlns:a16="http://schemas.microsoft.com/office/drawing/2014/main" id="{C5AB1EC5-DDB1-764F-F536-8A66D8886702}"/>
              </a:ext>
            </a:extLst>
          </p:cNvPr>
          <p:cNvPicPr>
            <a:picLocks noGrp="1" noChangeAspect="1"/>
          </p:cNvPicPr>
          <p:nvPr>
            <p:ph type="pic" sz="quarter" idx="10"/>
          </p:nvPr>
        </p:nvPicPr>
        <p:blipFill>
          <a:blip r:embed="rId3"/>
          <a:srcRect l="28841" r="24425" b="1"/>
          <a:stretch/>
        </p:blipFill>
        <p:spPr>
          <a:xfrm>
            <a:off x="7623125" y="-20757"/>
            <a:ext cx="4589511" cy="6555026"/>
          </a:xfrm>
          <a:noFill/>
        </p:spPr>
      </p:pic>
      <p:sp>
        <p:nvSpPr>
          <p:cNvPr id="19" name="Slide Number Placeholder 4">
            <a:extLst>
              <a:ext uri="{FF2B5EF4-FFF2-40B4-BE49-F238E27FC236}">
                <a16:creationId xmlns:a16="http://schemas.microsoft.com/office/drawing/2014/main" id="{292F4752-DC58-CDE0-D302-1BE8857A8FCF}"/>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9</a:t>
            </a:fld>
            <a:endParaRPr lang="en-US"/>
          </a:p>
        </p:txBody>
      </p:sp>
    </p:spTree>
    <p:extLst>
      <p:ext uri="{BB962C8B-B14F-4D97-AF65-F5344CB8AC3E}">
        <p14:creationId xmlns:p14="http://schemas.microsoft.com/office/powerpoint/2010/main" val="52000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9FA3F-5E2D-1664-0B1B-E159F2998727}"/>
              </a:ext>
            </a:extLst>
          </p:cNvPr>
          <p:cNvSpPr>
            <a:spLocks noGrp="1"/>
          </p:cNvSpPr>
          <p:nvPr>
            <p:ph type="title"/>
          </p:nvPr>
        </p:nvSpPr>
        <p:spPr>
          <a:xfrm>
            <a:off x="1202077" y="140368"/>
            <a:ext cx="10360152" cy="821933"/>
          </a:xfrm>
        </p:spPr>
        <p:txBody>
          <a:bodyPr/>
          <a:lstStyle/>
          <a:p>
            <a:r>
              <a:rPr lang="en-US"/>
              <a:t>CONCLUSION</a:t>
            </a:r>
          </a:p>
        </p:txBody>
      </p:sp>
      <p:sp>
        <p:nvSpPr>
          <p:cNvPr id="3" name="Text Placeholder 2">
            <a:extLst>
              <a:ext uri="{FF2B5EF4-FFF2-40B4-BE49-F238E27FC236}">
                <a16:creationId xmlns:a16="http://schemas.microsoft.com/office/drawing/2014/main" id="{85F8E702-EFCB-B865-EC2A-E7E877F6F480}"/>
              </a:ext>
            </a:extLst>
          </p:cNvPr>
          <p:cNvSpPr>
            <a:spLocks noGrp="1"/>
          </p:cNvSpPr>
          <p:nvPr>
            <p:ph type="body" sz="quarter" idx="13"/>
          </p:nvPr>
        </p:nvSpPr>
        <p:spPr>
          <a:xfrm>
            <a:off x="2546169" y="1391697"/>
            <a:ext cx="9014376" cy="5189738"/>
          </a:xfrm>
        </p:spPr>
        <p:txBody>
          <a:bodyPr vert="horz" lIns="91440" tIns="45720" rIns="91440" bIns="45720" rtlCol="0" anchor="t">
            <a:normAutofit lnSpcReduction="10000"/>
          </a:bodyPr>
          <a:lstStyle/>
          <a:p>
            <a:pPr marL="457200" indent="-457200" algn="l">
              <a:buFont typeface="Arial" panose="020B0604020202020204" pitchFamily="34" charset="0"/>
              <a:buChar char="•"/>
            </a:pPr>
            <a:r>
              <a:rPr lang="en-US" sz="2800" cap="none" dirty="0">
                <a:latin typeface="Times New Roman"/>
                <a:ea typeface="+mn-lt"/>
                <a:cs typeface="Times New Roman"/>
              </a:rPr>
              <a:t>Target key consumer groups to drive campaign success and product adoption.</a:t>
            </a:r>
            <a:endParaRPr lang="en-US" dirty="0">
              <a:latin typeface="Times New Roman"/>
              <a:ea typeface="+mn-lt"/>
              <a:cs typeface="Times New Roman"/>
            </a:endParaRPr>
          </a:p>
          <a:p>
            <a:pPr marL="457200" indent="-457200" algn="l">
              <a:buFont typeface="Arial" panose="020B0604020202020204" pitchFamily="34" charset="0"/>
              <a:buChar char="•"/>
            </a:pPr>
            <a:endParaRPr lang="en-US" sz="2800" cap="none" dirty="0">
              <a:latin typeface="Times New Roman"/>
              <a:ea typeface="+mn-lt"/>
              <a:cs typeface="Times New Roman"/>
            </a:endParaRPr>
          </a:p>
          <a:p>
            <a:pPr marL="457200" indent="-457200" algn="l">
              <a:buFont typeface="Arial" panose="020B0604020202020204" pitchFamily="34" charset="0"/>
              <a:buChar char="•"/>
            </a:pPr>
            <a:r>
              <a:rPr lang="en-US" sz="2800" cap="none" dirty="0">
                <a:latin typeface="Times New Roman"/>
                <a:ea typeface="+mn-lt"/>
                <a:cs typeface="Times New Roman"/>
              </a:rPr>
              <a:t>Personalize messaging, build partnerships, and stay ahead of competitors.</a:t>
            </a:r>
            <a:endParaRPr lang="en-US" dirty="0"/>
          </a:p>
          <a:p>
            <a:pPr marL="457200" indent="-457200" algn="l">
              <a:buFont typeface="Arial" panose="020B0604020202020204" pitchFamily="34" charset="0"/>
              <a:buChar char="•"/>
            </a:pPr>
            <a:endParaRPr lang="en-US" sz="2800" cap="none" dirty="0">
              <a:latin typeface="Times New Roman"/>
              <a:ea typeface="+mn-lt"/>
              <a:cs typeface="Times New Roman"/>
            </a:endParaRPr>
          </a:p>
          <a:p>
            <a:pPr marL="457200" indent="-457200" algn="l">
              <a:buFont typeface="Arial" panose="020B0604020202020204" pitchFamily="34" charset="0"/>
              <a:buChar char="•"/>
            </a:pPr>
            <a:r>
              <a:rPr lang="en-US" sz="2800" cap="none" dirty="0">
                <a:latin typeface="Times New Roman"/>
                <a:ea typeface="+mn-lt"/>
                <a:cs typeface="Times New Roman"/>
              </a:rPr>
              <a:t>Continuously research to refine targeting and uncover new opportunities.</a:t>
            </a:r>
            <a:endParaRPr lang="en-US" dirty="0"/>
          </a:p>
          <a:p>
            <a:pPr marL="457200" indent="-457200" algn="l">
              <a:buFont typeface="Arial" panose="020B0604020202020204" pitchFamily="34" charset="0"/>
              <a:buChar char="•"/>
            </a:pPr>
            <a:endParaRPr lang="en-US" sz="2800" cap="none" dirty="0">
              <a:latin typeface="Times New Roman"/>
              <a:ea typeface="+mn-lt"/>
              <a:cs typeface="Times New Roman"/>
            </a:endParaRPr>
          </a:p>
          <a:p>
            <a:pPr marL="457200" indent="-457200" algn="l">
              <a:buFont typeface="Arial" panose="020B0604020202020204" pitchFamily="34" charset="0"/>
              <a:buChar char="•"/>
            </a:pPr>
            <a:r>
              <a:rPr lang="en-US" sz="2800" cap="none" dirty="0">
                <a:latin typeface="Times New Roman"/>
                <a:ea typeface="+mn-lt"/>
                <a:cs typeface="Times New Roman"/>
              </a:rPr>
              <a:t>Adapt strategies quickly by monitoring market trends.</a:t>
            </a:r>
            <a:endParaRPr lang="en-US" dirty="0"/>
          </a:p>
          <a:p>
            <a:pPr marL="457200" indent="-457200" algn="l">
              <a:buFont typeface="Arial" panose="020B0604020202020204" pitchFamily="34" charset="0"/>
              <a:buChar char="•"/>
            </a:pPr>
            <a:endParaRPr lang="en-US" sz="2800" cap="none" dirty="0">
              <a:latin typeface="Times New Roman"/>
              <a:ea typeface="+mn-lt"/>
              <a:cs typeface="Times New Roman"/>
            </a:endParaRPr>
          </a:p>
          <a:p>
            <a:pPr marL="457200" indent="-457200" algn="l">
              <a:buFont typeface="Arial" panose="020B0604020202020204" pitchFamily="34" charset="0"/>
              <a:buChar char="•"/>
            </a:pPr>
            <a:r>
              <a:rPr lang="en-US" sz="2800" cap="none" dirty="0">
                <a:latin typeface="Times New Roman"/>
                <a:ea typeface="+mn-lt"/>
                <a:cs typeface="Times New Roman"/>
              </a:rPr>
              <a:t>Lead the meat substitute market with continuous innovation and exceeding expectations.</a:t>
            </a:r>
            <a:endParaRPr lang="en-US" dirty="0"/>
          </a:p>
          <a:p>
            <a:pPr marL="457200" indent="-457200" algn="l">
              <a:buFont typeface="Arial" panose="020B0604020202020204" pitchFamily="34" charset="0"/>
              <a:buChar char="•"/>
            </a:pPr>
            <a:endParaRPr lang="en-US" sz="2800" cap="none" dirty="0">
              <a:latin typeface="Times New Roman"/>
              <a:cs typeface="Times New Roman"/>
            </a:endParaRPr>
          </a:p>
          <a:p>
            <a:pPr marL="457200" indent="-457200" algn="l">
              <a:buFont typeface="Arial" panose="020B0604020202020204" pitchFamily="34" charset="0"/>
              <a:buChar char="•"/>
            </a:pPr>
            <a:endParaRPr lang="en-US" sz="2800" cap="none">
              <a:latin typeface="Times New Roman"/>
              <a:cs typeface="Times New Roman"/>
            </a:endParaRPr>
          </a:p>
        </p:txBody>
      </p:sp>
    </p:spTree>
    <p:extLst>
      <p:ext uri="{BB962C8B-B14F-4D97-AF65-F5344CB8AC3E}">
        <p14:creationId xmlns:p14="http://schemas.microsoft.com/office/powerpoint/2010/main" val="22029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title"/>
          </p:nvPr>
        </p:nvSpPr>
        <p:spPr>
          <a:xfrm>
            <a:off x="673768" y="874295"/>
            <a:ext cx="10360152" cy="2219218"/>
          </a:xfrm>
        </p:spPr>
        <p:txBody>
          <a:bodyPr anchor="b">
            <a:normAutofit fontScale="90000"/>
          </a:bodyPr>
          <a:lstStyle/>
          <a:p>
            <a:r>
              <a:rPr lang="en-US" sz="3700"/>
              <a:t>BUAN 6337.001</a:t>
            </a:r>
            <a:br>
              <a:rPr lang="en-US" sz="3700"/>
            </a:br>
            <a:r>
              <a:rPr lang="en-US" sz="3700"/>
              <a:t> PREDICTIVE ANALYTICS FOR DATA SCIENCE</a:t>
            </a:r>
            <a:br>
              <a:rPr lang="en-US" sz="3700"/>
            </a:br>
            <a:r>
              <a:rPr lang="en-US" sz="3700"/>
              <a:t>PROJECT-CONAGRA</a:t>
            </a:r>
            <a:br>
              <a:rPr lang="en-US" sz="3700"/>
            </a:br>
            <a:br>
              <a:rPr lang="en-US" sz="3700"/>
            </a:br>
            <a:r>
              <a:rPr lang="en-US" sz="3700"/>
              <a:t>Instructor:</a:t>
            </a:r>
            <a:br>
              <a:rPr lang="en-US" sz="1800" b="0" i="0" u="none" strike="noStrike" baseline="0">
                <a:solidFill>
                  <a:srgbClr val="000000"/>
                </a:solidFill>
              </a:rPr>
            </a:br>
            <a:r>
              <a:rPr lang="en-US" sz="1800" b="0" i="0" u="none" strike="noStrike" baseline="0">
                <a:solidFill>
                  <a:srgbClr val="000000"/>
                </a:solidFill>
              </a:rPr>
              <a:t> </a:t>
            </a:r>
            <a:r>
              <a:rPr lang="en-US" sz="2200" b="0" i="0" u="none" strike="noStrike" baseline="0">
                <a:solidFill>
                  <a:srgbClr val="000000"/>
                </a:solidFill>
              </a:rPr>
              <a:t>PROF. SHERVIN TEHRANI </a:t>
            </a:r>
            <a:br>
              <a:rPr lang="en-US" sz="3700"/>
            </a:br>
            <a:endParaRPr lang="en-US" sz="3700"/>
          </a:p>
        </p:txBody>
      </p:sp>
      <p:graphicFrame>
        <p:nvGraphicFramePr>
          <p:cNvPr id="4" name="Table 3">
            <a:extLst>
              <a:ext uri="{FF2B5EF4-FFF2-40B4-BE49-F238E27FC236}">
                <a16:creationId xmlns:a16="http://schemas.microsoft.com/office/drawing/2014/main" id="{85D6F507-98B4-061E-E54A-2F4EC00C854F}"/>
              </a:ext>
            </a:extLst>
          </p:cNvPr>
          <p:cNvGraphicFramePr>
            <a:graphicFrameLocks noGrp="1"/>
          </p:cNvGraphicFramePr>
          <p:nvPr>
            <p:extLst>
              <p:ext uri="{D42A27DB-BD31-4B8C-83A1-F6EECF244321}">
                <p14:modId xmlns:p14="http://schemas.microsoft.com/office/powerpoint/2010/main" val="77963797"/>
              </p:ext>
            </p:extLst>
          </p:nvPr>
        </p:nvGraphicFramePr>
        <p:xfrm>
          <a:off x="4050632" y="3529262"/>
          <a:ext cx="5607840" cy="2194560"/>
        </p:xfrm>
        <a:graphic>
          <a:graphicData uri="http://schemas.openxmlformats.org/drawingml/2006/table">
            <a:tbl>
              <a:tblPr bandRow="1">
                <a:tableStyleId>{2D5ABB26-0587-4C30-8999-92F81FD0307C}</a:tableStyleId>
              </a:tblPr>
              <a:tblGrid>
                <a:gridCol w="2424422">
                  <a:extLst>
                    <a:ext uri="{9D8B030D-6E8A-4147-A177-3AD203B41FA5}">
                      <a16:colId xmlns:a16="http://schemas.microsoft.com/office/drawing/2014/main" val="2619486452"/>
                    </a:ext>
                  </a:extLst>
                </a:gridCol>
                <a:gridCol w="3183418">
                  <a:extLst>
                    <a:ext uri="{9D8B030D-6E8A-4147-A177-3AD203B41FA5}">
                      <a16:colId xmlns:a16="http://schemas.microsoft.com/office/drawing/2014/main" val="3712025890"/>
                    </a:ext>
                  </a:extLst>
                </a:gridCol>
              </a:tblGrid>
              <a:tr h="0">
                <a:tc>
                  <a:txBody>
                    <a:bodyPr/>
                    <a:lstStyle/>
                    <a:p>
                      <a:pPr lvl="0">
                        <a:buNone/>
                      </a:pPr>
                      <a:r>
                        <a:rPr lang="en-US" sz="1800" b="0" i="0" u="none" strike="noStrike" noProof="0">
                          <a:solidFill>
                            <a:srgbClr val="543E34"/>
                          </a:solidFill>
                          <a:effectLst/>
                          <a:latin typeface="Gill Sans Nova Light"/>
                        </a:rPr>
                        <a:t>Meet Pramod Saraswat</a:t>
                      </a:r>
                      <a:endParaRPr lang="en-US"/>
                    </a:p>
                  </a:txBody>
                  <a:tcPr anchor="ctr">
                    <a:lnL>
                      <a:noFill/>
                    </a:lnL>
                    <a:lnR>
                      <a:noFill/>
                    </a:lnR>
                    <a:lnT>
                      <a:noFill/>
                    </a:lnT>
                    <a:lnB>
                      <a:noFill/>
                    </a:lnB>
                    <a:noFill/>
                  </a:tcPr>
                </a:tc>
                <a:tc>
                  <a:txBody>
                    <a:bodyPr/>
                    <a:lstStyle/>
                    <a:p>
                      <a:pPr lvl="0" algn="l">
                        <a:lnSpc>
                          <a:spcPct val="100000"/>
                        </a:lnSpc>
                        <a:spcBef>
                          <a:spcPts val="0"/>
                        </a:spcBef>
                        <a:spcAft>
                          <a:spcPts val="0"/>
                        </a:spcAft>
                        <a:buNone/>
                      </a:pPr>
                      <a:r>
                        <a:rPr lang="en-US" sz="1800" b="0" i="0" u="none" strike="noStrike" noProof="0">
                          <a:solidFill>
                            <a:srgbClr val="543E34"/>
                          </a:solidFill>
                          <a:effectLst/>
                          <a:latin typeface="Gill Sans Nova Light"/>
                        </a:rPr>
                        <a:t>MXS230089</a:t>
                      </a:r>
                    </a:p>
                  </a:txBody>
                  <a:tcPr anchor="ctr">
                    <a:lnL>
                      <a:noFill/>
                    </a:lnL>
                    <a:lnR>
                      <a:noFill/>
                    </a:lnR>
                    <a:lnT>
                      <a:noFill/>
                    </a:lnT>
                    <a:lnB>
                      <a:noFill/>
                    </a:lnB>
                    <a:noFill/>
                  </a:tcPr>
                </a:tc>
                <a:extLst>
                  <a:ext uri="{0D108BD9-81ED-4DB2-BD59-A6C34878D82A}">
                    <a16:rowId xmlns:a16="http://schemas.microsoft.com/office/drawing/2014/main" val="291471821"/>
                  </a:ext>
                </a:extLst>
              </a:tr>
              <a:tr h="0">
                <a:tc>
                  <a:txBody>
                    <a:bodyPr/>
                    <a:lstStyle/>
                    <a:p>
                      <a:r>
                        <a:rPr lang="en-US">
                          <a:effectLst/>
                        </a:rPr>
                        <a:t>Sai Nikhel </a:t>
                      </a:r>
                      <a:r>
                        <a:rPr lang="en-US" err="1">
                          <a:effectLst/>
                        </a:rPr>
                        <a:t>Rangala</a:t>
                      </a:r>
                    </a:p>
                  </a:txBody>
                  <a:tcPr anchor="ctr">
                    <a:lnL>
                      <a:noFill/>
                    </a:lnL>
                    <a:lnR>
                      <a:noFill/>
                    </a:lnR>
                    <a:lnT>
                      <a:noFill/>
                    </a:lnT>
                    <a:lnB>
                      <a:noFill/>
                    </a:lnB>
                    <a:noFill/>
                  </a:tcPr>
                </a:tc>
                <a:tc>
                  <a:txBody>
                    <a:bodyPr/>
                    <a:lstStyle/>
                    <a:p>
                      <a:r>
                        <a:rPr lang="en-US">
                          <a:effectLst/>
                        </a:rPr>
                        <a:t>SXR210183</a:t>
                      </a:r>
                    </a:p>
                  </a:txBody>
                  <a:tcPr anchor="ctr">
                    <a:lnL>
                      <a:noFill/>
                    </a:lnL>
                    <a:lnR>
                      <a:noFill/>
                    </a:lnR>
                    <a:lnT>
                      <a:noFill/>
                    </a:lnT>
                    <a:lnB>
                      <a:noFill/>
                    </a:lnB>
                    <a:noFill/>
                  </a:tcPr>
                </a:tc>
                <a:extLst>
                  <a:ext uri="{0D108BD9-81ED-4DB2-BD59-A6C34878D82A}">
                    <a16:rowId xmlns:a16="http://schemas.microsoft.com/office/drawing/2014/main" val="81450242"/>
                  </a:ext>
                </a:extLst>
              </a:tr>
              <a:tr h="0">
                <a:tc>
                  <a:txBody>
                    <a:bodyPr/>
                    <a:lstStyle/>
                    <a:p>
                      <a:r>
                        <a:rPr lang="en-US">
                          <a:effectLst/>
                        </a:rPr>
                        <a:t>Chris Espino</a:t>
                      </a:r>
                      <a:endParaRPr lang="en-US"/>
                    </a:p>
                  </a:txBody>
                  <a:tcPr anchor="ctr">
                    <a:lnL>
                      <a:noFill/>
                    </a:lnL>
                    <a:lnR>
                      <a:noFill/>
                    </a:lnR>
                    <a:lnT>
                      <a:noFill/>
                    </a:lnT>
                    <a:lnB>
                      <a:noFill/>
                    </a:lnB>
                    <a:noFill/>
                  </a:tcPr>
                </a:tc>
                <a:tc>
                  <a:txBody>
                    <a:bodyPr/>
                    <a:lstStyle/>
                    <a:p>
                      <a:r>
                        <a:rPr lang="en-US">
                          <a:effectLst/>
                        </a:rPr>
                        <a:t>ICE190000</a:t>
                      </a:r>
                      <a:endParaRPr lang="en-US"/>
                    </a:p>
                  </a:txBody>
                  <a:tcPr anchor="ctr">
                    <a:lnL>
                      <a:noFill/>
                    </a:lnL>
                    <a:lnR>
                      <a:noFill/>
                    </a:lnR>
                    <a:lnT>
                      <a:noFill/>
                    </a:lnT>
                    <a:lnB>
                      <a:noFill/>
                    </a:lnB>
                    <a:noFill/>
                  </a:tcPr>
                </a:tc>
                <a:extLst>
                  <a:ext uri="{0D108BD9-81ED-4DB2-BD59-A6C34878D82A}">
                    <a16:rowId xmlns:a16="http://schemas.microsoft.com/office/drawing/2014/main" val="1681955485"/>
                  </a:ext>
                </a:extLst>
              </a:tr>
              <a:tr h="0">
                <a:tc>
                  <a:txBody>
                    <a:bodyPr/>
                    <a:lstStyle/>
                    <a:p>
                      <a:pPr lvl="0" algn="l">
                        <a:lnSpc>
                          <a:spcPct val="100000"/>
                        </a:lnSpc>
                        <a:spcBef>
                          <a:spcPts val="0"/>
                        </a:spcBef>
                        <a:spcAft>
                          <a:spcPts val="0"/>
                        </a:spcAft>
                        <a:buNone/>
                      </a:pPr>
                      <a:r>
                        <a:rPr lang="en-US" sz="1800" b="0" i="0" u="none" strike="noStrike" noProof="0">
                          <a:solidFill>
                            <a:srgbClr val="543E34"/>
                          </a:solidFill>
                          <a:effectLst/>
                          <a:latin typeface="Gill Sans Nova Light"/>
                        </a:rPr>
                        <a:t>Shanvi Shivali Kothapalli</a:t>
                      </a:r>
                    </a:p>
                  </a:txBody>
                  <a:tcPr anchor="ctr">
                    <a:lnL>
                      <a:noFill/>
                    </a:lnL>
                    <a:lnR>
                      <a:noFill/>
                    </a:lnR>
                    <a:lnT>
                      <a:noFill/>
                    </a:lnT>
                    <a:lnB>
                      <a:noFill/>
                    </a:lnB>
                    <a:noFill/>
                  </a:tcPr>
                </a:tc>
                <a:tc>
                  <a:txBody>
                    <a:bodyPr/>
                    <a:lstStyle/>
                    <a:p>
                      <a:pPr lvl="0">
                        <a:buNone/>
                      </a:pPr>
                      <a:r>
                        <a:rPr lang="en-US" sz="1800" b="0" i="0" u="none" strike="noStrike" noProof="0">
                          <a:solidFill>
                            <a:srgbClr val="543E34"/>
                          </a:solidFill>
                          <a:effectLst/>
                          <a:latin typeface="Gill Sans Nova Light"/>
                        </a:rPr>
                        <a:t>SXK220320</a:t>
                      </a:r>
                      <a:endParaRPr lang="en-US"/>
                    </a:p>
                  </a:txBody>
                  <a:tcPr anchor="ctr">
                    <a:lnL>
                      <a:noFill/>
                    </a:lnL>
                    <a:lnR>
                      <a:noFill/>
                    </a:lnR>
                    <a:lnT>
                      <a:noFill/>
                    </a:lnT>
                    <a:lnB>
                      <a:noFill/>
                    </a:lnB>
                    <a:noFill/>
                  </a:tcPr>
                </a:tc>
                <a:extLst>
                  <a:ext uri="{0D108BD9-81ED-4DB2-BD59-A6C34878D82A}">
                    <a16:rowId xmlns:a16="http://schemas.microsoft.com/office/drawing/2014/main" val="1967230185"/>
                  </a:ext>
                </a:extLst>
              </a:tr>
              <a:tr h="0">
                <a:tc>
                  <a:txBody>
                    <a:bodyPr/>
                    <a:lstStyle/>
                    <a:p>
                      <a:pPr lvl="0">
                        <a:buNone/>
                      </a:pPr>
                      <a:r>
                        <a:rPr lang="en-US" sz="1800" b="0" i="0" u="none" strike="noStrike" noProof="0">
                          <a:solidFill>
                            <a:srgbClr val="543E34"/>
                          </a:solidFill>
                          <a:effectLst/>
                          <a:latin typeface="Gill Sans Nova Light"/>
                        </a:rPr>
                        <a:t>Bhavith Akula</a:t>
                      </a:r>
                      <a:endParaRPr lang="en-US"/>
                    </a:p>
                  </a:txBody>
                  <a:tcPr anchor="ctr">
                    <a:lnL>
                      <a:noFill/>
                    </a:lnL>
                    <a:lnR>
                      <a:noFill/>
                    </a:lnR>
                    <a:lnT>
                      <a:noFill/>
                    </a:lnT>
                    <a:lnB>
                      <a:noFill/>
                    </a:lnB>
                    <a:noFill/>
                  </a:tcPr>
                </a:tc>
                <a:tc>
                  <a:txBody>
                    <a:bodyPr/>
                    <a:lstStyle/>
                    <a:p>
                      <a:pPr lvl="0">
                        <a:buNone/>
                      </a:pPr>
                      <a:r>
                        <a:rPr lang="en-US" sz="1800" b="0" i="0" u="none" strike="noStrike" noProof="0">
                          <a:solidFill>
                            <a:srgbClr val="543E34"/>
                          </a:solidFill>
                          <a:effectLst/>
                        </a:rPr>
                        <a:t>BXA230011</a:t>
                      </a:r>
                      <a:endParaRPr lang="en-US"/>
                    </a:p>
                  </a:txBody>
                  <a:tcPr anchor="ctr">
                    <a:lnL>
                      <a:noFill/>
                    </a:lnL>
                    <a:lnR>
                      <a:noFill/>
                    </a:lnR>
                    <a:lnT>
                      <a:noFill/>
                    </a:lnT>
                    <a:lnB>
                      <a:noFill/>
                    </a:lnB>
                    <a:noFill/>
                  </a:tcPr>
                </a:tc>
                <a:extLst>
                  <a:ext uri="{0D108BD9-81ED-4DB2-BD59-A6C34878D82A}">
                    <a16:rowId xmlns:a16="http://schemas.microsoft.com/office/drawing/2014/main" val="812958194"/>
                  </a:ext>
                </a:extLst>
              </a:tr>
              <a:tr h="0">
                <a:tc>
                  <a:txBody>
                    <a:bodyPr/>
                    <a:lstStyle/>
                    <a:p>
                      <a:pPr lvl="0">
                        <a:buNone/>
                      </a:pPr>
                      <a:r>
                        <a:rPr lang="en-US" sz="1800" b="0" i="0" u="none" strike="noStrike" noProof="0">
                          <a:solidFill>
                            <a:srgbClr val="543E34"/>
                          </a:solidFill>
                          <a:effectLst/>
                          <a:latin typeface="Gill Sans Nova Light"/>
                        </a:rPr>
                        <a:t>Swati Sutradhar</a:t>
                      </a:r>
                      <a:endParaRPr lang="en-US"/>
                    </a:p>
                  </a:txBody>
                  <a:tcPr anchor="ctr">
                    <a:lnL>
                      <a:noFill/>
                    </a:lnL>
                    <a:lnR>
                      <a:noFill/>
                    </a:lnR>
                    <a:lnT>
                      <a:noFill/>
                    </a:lnT>
                    <a:lnB>
                      <a:noFill/>
                    </a:lnB>
                    <a:noFill/>
                  </a:tcPr>
                </a:tc>
                <a:tc>
                  <a:txBody>
                    <a:bodyPr/>
                    <a:lstStyle/>
                    <a:p>
                      <a:pPr lvl="0">
                        <a:buNone/>
                      </a:pPr>
                      <a:r>
                        <a:rPr lang="en-US" sz="1800" b="0" i="0" u="none" strike="noStrike" noProof="0">
                          <a:solidFill>
                            <a:srgbClr val="543E34"/>
                          </a:solidFill>
                          <a:effectLst/>
                          <a:latin typeface="Gill Sans Nova Light"/>
                        </a:rPr>
                        <a:t>SXS230225</a:t>
                      </a:r>
                      <a:endParaRPr lang="en-US"/>
                    </a:p>
                  </a:txBody>
                  <a:tcPr anchor="ctr">
                    <a:lnL>
                      <a:noFill/>
                    </a:lnL>
                    <a:lnR>
                      <a:noFill/>
                    </a:lnR>
                    <a:lnT>
                      <a:noFill/>
                    </a:lnT>
                    <a:lnB>
                      <a:noFill/>
                    </a:lnB>
                    <a:noFill/>
                  </a:tcPr>
                </a:tc>
                <a:extLst>
                  <a:ext uri="{0D108BD9-81ED-4DB2-BD59-A6C34878D82A}">
                    <a16:rowId xmlns:a16="http://schemas.microsoft.com/office/drawing/2014/main" val="2340574401"/>
                  </a:ext>
                </a:extLst>
              </a:tr>
            </a:tbl>
          </a:graphicData>
        </a:graphic>
      </p:graphicFrame>
      <p:sp>
        <p:nvSpPr>
          <p:cNvPr id="2" name="TextBox 1">
            <a:extLst>
              <a:ext uri="{FF2B5EF4-FFF2-40B4-BE49-F238E27FC236}">
                <a16:creationId xmlns:a16="http://schemas.microsoft.com/office/drawing/2014/main" id="{B6DAB8A6-A991-550C-14E7-5D047432985D}"/>
              </a:ext>
            </a:extLst>
          </p:cNvPr>
          <p:cNvSpPr txBox="1"/>
          <p:nvPr/>
        </p:nvSpPr>
        <p:spPr>
          <a:xfrm>
            <a:off x="3409524" y="3103716"/>
            <a:ext cx="209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GROUP 14</a:t>
            </a:r>
          </a:p>
        </p:txBody>
      </p:sp>
    </p:spTree>
    <p:extLst>
      <p:ext uri="{BB962C8B-B14F-4D97-AF65-F5344CB8AC3E}">
        <p14:creationId xmlns:p14="http://schemas.microsoft.com/office/powerpoint/2010/main" val="1338167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1E5F-8E47-7110-5F19-117B90CBC831}"/>
              </a:ext>
            </a:extLst>
          </p:cNvPr>
          <p:cNvSpPr>
            <a:spLocks noGrp="1"/>
          </p:cNvSpPr>
          <p:nvPr>
            <p:ph type="title"/>
          </p:nvPr>
        </p:nvSpPr>
        <p:spPr/>
        <p:txBody>
          <a:bodyPr/>
          <a:lstStyle/>
          <a:p>
            <a:pPr algn="ctr"/>
            <a:r>
              <a:rPr lang="en-US">
                <a:latin typeface="Times New Roman"/>
                <a:cs typeface="Times New Roman"/>
              </a:rPr>
              <a:t>OVERVIEW</a:t>
            </a:r>
          </a:p>
        </p:txBody>
      </p:sp>
      <p:sp>
        <p:nvSpPr>
          <p:cNvPr id="4" name="Content Placeholder 3">
            <a:extLst>
              <a:ext uri="{FF2B5EF4-FFF2-40B4-BE49-F238E27FC236}">
                <a16:creationId xmlns:a16="http://schemas.microsoft.com/office/drawing/2014/main" id="{E979FC8F-73E4-25A2-AAD0-0F26F163884C}"/>
              </a:ext>
            </a:extLst>
          </p:cNvPr>
          <p:cNvSpPr>
            <a:spLocks noGrp="1"/>
          </p:cNvSpPr>
          <p:nvPr>
            <p:ph sz="quarter" idx="13"/>
          </p:nvPr>
        </p:nvSpPr>
        <p:spPr>
          <a:xfrm>
            <a:off x="911914" y="2039111"/>
            <a:ext cx="10374811" cy="3840480"/>
          </a:xfrm>
        </p:spPr>
        <p:txBody>
          <a:bodyPr vert="horz" lIns="91440" tIns="45720" rIns="91440" bIns="45720" rtlCol="0" anchor="t">
            <a:normAutofit/>
          </a:bodyPr>
          <a:lstStyle/>
          <a:p>
            <a:pPr marL="0" indent="0">
              <a:buNone/>
            </a:pPr>
            <a:r>
              <a:rPr lang="en-US">
                <a:latin typeface="Times New Roman"/>
                <a:ea typeface="+mn-lt"/>
                <a:cs typeface="Times New Roman"/>
              </a:rPr>
              <a:t>We aim to optimize Conagra's Gardein product portfolio to enhance market share in the growing meat substitute category. With increasing consumer interest in plant-based diets, Gardein seeks to position itself as a leader by refining its flavor offerings, packaging strategies, and market engagement.</a:t>
            </a:r>
            <a:endParaRPr lang="en-US"/>
          </a:p>
          <a:p>
            <a:pPr marL="0" indent="0">
              <a:buNone/>
            </a:pPr>
            <a:r>
              <a:rPr lang="en-US">
                <a:latin typeface="Times New Roman"/>
                <a:ea typeface="+mn-lt"/>
                <a:cs typeface="+mn-lt"/>
              </a:rPr>
              <a:t>Overview of Market and Consumer Trends</a:t>
            </a:r>
            <a:endParaRPr lang="en-US">
              <a:latin typeface="Times New Roman"/>
            </a:endParaRPr>
          </a:p>
          <a:p>
            <a:r>
              <a:rPr lang="en-US" b="1">
                <a:latin typeface="Times New Roman"/>
                <a:ea typeface="+mn-lt"/>
                <a:cs typeface="+mn-lt"/>
              </a:rPr>
              <a:t>Company Background</a:t>
            </a:r>
            <a:r>
              <a:rPr lang="en-US">
                <a:latin typeface="Times New Roman"/>
                <a:ea typeface="+mn-lt"/>
                <a:cs typeface="+mn-lt"/>
              </a:rPr>
              <a:t>: Conagra, a leading consumer packaged goods company, owns </a:t>
            </a:r>
            <a:r>
              <a:rPr lang="en-US" err="1">
                <a:latin typeface="Times New Roman"/>
                <a:ea typeface="+mn-lt"/>
                <a:cs typeface="+mn-lt"/>
              </a:rPr>
              <a:t>Gardein</a:t>
            </a:r>
            <a:r>
              <a:rPr lang="en-US">
                <a:latin typeface="Times New Roman"/>
                <a:ea typeface="+mn-lt"/>
                <a:cs typeface="+mn-lt"/>
              </a:rPr>
              <a:t>, its premier meat alternative brand.</a:t>
            </a:r>
            <a:endParaRPr lang="en-US">
              <a:latin typeface="Times New Roman"/>
              <a:cs typeface="Times New Roman"/>
            </a:endParaRPr>
          </a:p>
          <a:p>
            <a:r>
              <a:rPr lang="en-US" b="1">
                <a:latin typeface="Times New Roman"/>
                <a:ea typeface="+mn-lt"/>
                <a:cs typeface="+mn-lt"/>
              </a:rPr>
              <a:t>Market Growth</a:t>
            </a:r>
            <a:r>
              <a:rPr lang="en-US">
                <a:latin typeface="Times New Roman"/>
                <a:ea typeface="+mn-lt"/>
                <a:cs typeface="+mn-lt"/>
              </a:rPr>
              <a:t>: Meat substitutes have seen a </a:t>
            </a:r>
            <a:r>
              <a:rPr lang="en-US" b="1">
                <a:latin typeface="Times New Roman"/>
                <a:ea typeface="+mn-lt"/>
                <a:cs typeface="+mn-lt"/>
              </a:rPr>
              <a:t>11.3% CAGR</a:t>
            </a:r>
            <a:r>
              <a:rPr lang="en-US">
                <a:latin typeface="Times New Roman"/>
                <a:ea typeface="+mn-lt"/>
                <a:cs typeface="+mn-lt"/>
              </a:rPr>
              <a:t> in USD sales over the past 3 years, driven by ethical, health-conscious, and flexitarian consumers.</a:t>
            </a:r>
            <a:endParaRPr lang="en-US">
              <a:latin typeface="Times New Roman"/>
              <a:cs typeface="Times New Roman"/>
            </a:endParaRPr>
          </a:p>
          <a:p>
            <a:r>
              <a:rPr lang="en-US" b="1">
                <a:latin typeface="Times New Roman"/>
                <a:ea typeface="+mn-lt"/>
                <a:cs typeface="+mn-lt"/>
              </a:rPr>
              <a:t>Consumer Motivations</a:t>
            </a:r>
            <a:r>
              <a:rPr lang="en-US">
                <a:latin typeface="Times New Roman"/>
                <a:ea typeface="+mn-lt"/>
                <a:cs typeface="+mn-lt"/>
              </a:rPr>
              <a:t>: Key factors include price, nutritional value, and product attributes such as flavor and texture.</a:t>
            </a:r>
            <a:endParaRPr lang="en-US">
              <a:latin typeface="Times New Roman"/>
            </a:endParaRPr>
          </a:p>
          <a:p>
            <a:endParaRPr lang="en-US"/>
          </a:p>
        </p:txBody>
      </p:sp>
      <p:sp>
        <p:nvSpPr>
          <p:cNvPr id="5" name="Slide Number Placeholder 4">
            <a:extLst>
              <a:ext uri="{FF2B5EF4-FFF2-40B4-BE49-F238E27FC236}">
                <a16:creationId xmlns:a16="http://schemas.microsoft.com/office/drawing/2014/main" id="{4A2D5503-E988-6924-42A3-71BE403EFE22}"/>
              </a:ext>
            </a:extLst>
          </p:cNvPr>
          <p:cNvSpPr>
            <a:spLocks noGrp="1"/>
          </p:cNvSpPr>
          <p:nvPr>
            <p:ph type="sldNum" sz="quarter" idx="4"/>
          </p:nvPr>
        </p:nvSpPr>
        <p:spPr/>
        <p:txBody>
          <a:bodyPr/>
          <a:lstStyle/>
          <a:p>
            <a:fld id="{58FB4751-880F-D840-AAA9-3A15815CC996}" type="slidenum">
              <a:rPr lang="en-US" smtClean="0"/>
              <a:pPr/>
              <a:t>3</a:t>
            </a:fld>
            <a:endParaRPr lang="en-US"/>
          </a:p>
        </p:txBody>
      </p:sp>
    </p:spTree>
    <p:extLst>
      <p:ext uri="{BB962C8B-B14F-4D97-AF65-F5344CB8AC3E}">
        <p14:creationId xmlns:p14="http://schemas.microsoft.com/office/powerpoint/2010/main" val="122602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2076775" y="282786"/>
            <a:ext cx="7755497" cy="831273"/>
          </a:xfrm>
        </p:spPr>
        <p:txBody>
          <a:bodyPr anchor="b"/>
          <a:lstStyle/>
          <a:p>
            <a:r>
              <a:rPr lang="en-US"/>
              <a:t>OBJECTIVES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2899792" y="1711391"/>
            <a:ext cx="8109772" cy="4154963"/>
          </a:xfrm>
        </p:spPr>
        <p:txBody>
          <a:bodyPr vert="horz" lIns="91440" tIns="45720" rIns="91440" bIns="45720" rtlCol="0" anchor="t">
            <a:normAutofit/>
          </a:bodyPr>
          <a:lstStyle/>
          <a:p>
            <a:pPr algn="l">
              <a:buFont typeface="Arial" panose="020B0604020202020204" pitchFamily="34" charset="0"/>
              <a:buChar char="•"/>
            </a:pPr>
            <a:r>
              <a:rPr lang="en-US" cap="none">
                <a:ea typeface="+mn-lt"/>
                <a:cs typeface="+mn-lt"/>
              </a:rPr>
              <a:t> </a:t>
            </a:r>
            <a:r>
              <a:rPr lang="en-US" cap="none">
                <a:latin typeface="Times New Roman"/>
                <a:ea typeface="+mn-lt"/>
                <a:cs typeface="+mn-lt"/>
              </a:rPr>
              <a:t>Focus on top-selling flavors to maximize market appeal. </a:t>
            </a:r>
            <a:endParaRPr lang="en-US">
              <a:latin typeface="Times New Roman"/>
              <a:ea typeface="+mn-lt"/>
              <a:cs typeface="+mn-lt"/>
            </a:endParaRPr>
          </a:p>
          <a:p>
            <a:pPr algn="l">
              <a:buChar char="•"/>
            </a:pPr>
            <a:endParaRPr lang="en-US" cap="none">
              <a:latin typeface="Times New Roman"/>
              <a:ea typeface="+mn-lt"/>
              <a:cs typeface="+mn-lt"/>
            </a:endParaRPr>
          </a:p>
          <a:p>
            <a:pPr algn="l">
              <a:buChar char="•"/>
            </a:pPr>
            <a:r>
              <a:rPr lang="en-US" cap="none">
                <a:latin typeface="Times New Roman"/>
                <a:ea typeface="+mn-lt"/>
                <a:cs typeface="+mn-lt"/>
              </a:rPr>
              <a:t> Improve packaging with greener, more sustainable materials.</a:t>
            </a:r>
            <a:endParaRPr lang="en-US">
              <a:latin typeface="Times New Roman"/>
              <a:cs typeface="Times New Roman"/>
            </a:endParaRPr>
          </a:p>
          <a:p>
            <a:pPr algn="l">
              <a:buFont typeface="Arial" panose="020B0604020202020204" pitchFamily="34" charset="0"/>
              <a:buChar char="•"/>
            </a:pPr>
            <a:endParaRPr lang="en-US" cap="none">
              <a:latin typeface="Times New Roman"/>
              <a:ea typeface="+mn-lt"/>
              <a:cs typeface="+mn-lt"/>
            </a:endParaRPr>
          </a:p>
          <a:p>
            <a:pPr algn="l">
              <a:buFont typeface="Arial" panose="020B0604020202020204" pitchFamily="34" charset="0"/>
              <a:buChar char="•"/>
            </a:pPr>
            <a:r>
              <a:rPr lang="en-US" cap="none">
                <a:latin typeface="Times New Roman"/>
                <a:ea typeface="+mn-lt"/>
                <a:cs typeface="+mn-lt"/>
              </a:rPr>
              <a:t> Line up products with health-oriented and ecologically           conscious consumer trends.</a:t>
            </a:r>
            <a:endParaRPr lang="en-US">
              <a:latin typeface="Times New Roman"/>
              <a:cs typeface="Times New Roman"/>
            </a:endParaRPr>
          </a:p>
          <a:p>
            <a:pPr algn="l">
              <a:buFont typeface="Arial" panose="020B0604020202020204" pitchFamily="34" charset="0"/>
              <a:buChar char="•"/>
            </a:pPr>
            <a:endParaRPr lang="en-US" cap="none">
              <a:latin typeface="Times New Roman"/>
              <a:ea typeface="+mn-lt"/>
              <a:cs typeface="+mn-lt"/>
            </a:endParaRPr>
          </a:p>
          <a:p>
            <a:pPr algn="l">
              <a:buFont typeface="Arial" panose="020B0604020202020204" pitchFamily="34" charset="0"/>
              <a:buChar char="•"/>
            </a:pPr>
            <a:r>
              <a:rPr lang="en-US" cap="none">
                <a:latin typeface="Times New Roman"/>
                <a:ea typeface="+mn-lt"/>
                <a:cs typeface="+mn-lt"/>
              </a:rPr>
              <a:t> Building trust through ingredient and process transparency.</a:t>
            </a:r>
            <a:endParaRPr lang="en-US">
              <a:latin typeface="Times New Roman"/>
              <a:ea typeface="+mn-lt"/>
              <a:cs typeface="+mn-lt"/>
            </a:endParaRPr>
          </a:p>
          <a:p>
            <a:pPr algn="l">
              <a:buFont typeface="Arial" panose="020B0604020202020204" pitchFamily="34" charset="0"/>
              <a:buChar char="•"/>
            </a:pPr>
            <a:endParaRPr lang="en-US">
              <a:latin typeface="Times New Roman"/>
              <a:ea typeface="+mn-lt"/>
              <a:cs typeface="+mn-lt"/>
            </a:endParaRPr>
          </a:p>
          <a:p>
            <a:pPr algn="l">
              <a:buFont typeface="Arial" panose="020B0604020202020204" pitchFamily="34" charset="0"/>
              <a:buChar char="•"/>
            </a:pPr>
            <a:r>
              <a:rPr lang="en-US" cap="none">
                <a:latin typeface="Times New Roman"/>
                <a:ea typeface="+mn-lt"/>
                <a:cs typeface="+mn-lt"/>
              </a:rPr>
              <a:t> Improved brand identity with innovative marketing strategies.</a:t>
            </a:r>
            <a:endParaRPr lang="en-US">
              <a:latin typeface="Times New Roman"/>
              <a:ea typeface="+mn-lt"/>
              <a:cs typeface="+mn-lt"/>
            </a:endParaRPr>
          </a:p>
        </p:txBody>
      </p:sp>
    </p:spTree>
    <p:extLst>
      <p:ext uri="{BB962C8B-B14F-4D97-AF65-F5344CB8AC3E}">
        <p14:creationId xmlns:p14="http://schemas.microsoft.com/office/powerpoint/2010/main" val="109671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descr="A graph with numbers and text&#10;&#10;Description automatically generated">
            <a:extLst>
              <a:ext uri="{FF2B5EF4-FFF2-40B4-BE49-F238E27FC236}">
                <a16:creationId xmlns:a16="http://schemas.microsoft.com/office/drawing/2014/main" id="{81FAE5AE-7EDC-72CB-A329-BF42BA4F777A}"/>
              </a:ext>
            </a:extLst>
          </p:cNvPr>
          <p:cNvPicPr>
            <a:picLocks noChangeAspect="1"/>
          </p:cNvPicPr>
          <p:nvPr/>
        </p:nvPicPr>
        <p:blipFill>
          <a:blip r:embed="rId3"/>
          <a:stretch>
            <a:fillRect/>
          </a:stretch>
        </p:blipFill>
        <p:spPr>
          <a:xfrm>
            <a:off x="6199514" y="-4846"/>
            <a:ext cx="5994678" cy="3554639"/>
          </a:xfrm>
          <a:prstGeom prst="rect">
            <a:avLst/>
          </a:prstGeom>
        </p:spPr>
      </p:pic>
      <p:pic>
        <p:nvPicPr>
          <p:cNvPr id="3" name="Picture 2" descr="A graph of sales&#10;&#10;Description automatically generated">
            <a:extLst>
              <a:ext uri="{FF2B5EF4-FFF2-40B4-BE49-F238E27FC236}">
                <a16:creationId xmlns:a16="http://schemas.microsoft.com/office/drawing/2014/main" id="{8E258074-B7D3-96CA-3A4B-1149B4543F1A}"/>
              </a:ext>
            </a:extLst>
          </p:cNvPr>
          <p:cNvPicPr>
            <a:picLocks noChangeAspect="1"/>
          </p:cNvPicPr>
          <p:nvPr/>
        </p:nvPicPr>
        <p:blipFill>
          <a:blip r:embed="rId4"/>
          <a:stretch>
            <a:fillRect/>
          </a:stretch>
        </p:blipFill>
        <p:spPr>
          <a:xfrm>
            <a:off x="6220278" y="3714748"/>
            <a:ext cx="5970814" cy="3231243"/>
          </a:xfrm>
          <a:prstGeom prst="rect">
            <a:avLst/>
          </a:prstGeom>
        </p:spPr>
      </p:pic>
      <p:sp>
        <p:nvSpPr>
          <p:cNvPr id="4" name="TextBox 3">
            <a:extLst>
              <a:ext uri="{FF2B5EF4-FFF2-40B4-BE49-F238E27FC236}">
                <a16:creationId xmlns:a16="http://schemas.microsoft.com/office/drawing/2014/main" id="{145CEF62-E5BD-BDC1-2152-F3C5E0C0D832}"/>
              </a:ext>
            </a:extLst>
          </p:cNvPr>
          <p:cNvSpPr txBox="1"/>
          <p:nvPr/>
        </p:nvSpPr>
        <p:spPr>
          <a:xfrm>
            <a:off x="577016" y="868298"/>
            <a:ext cx="53847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Times New Roman"/>
                <a:ea typeface="+mn-lt"/>
                <a:cs typeface="+mn-lt"/>
              </a:rPr>
              <a:t>Top 20 Gardein Products by Dollar Sales:</a:t>
            </a:r>
            <a:endParaRPr lang="en-US" b="1" u="sng">
              <a:latin typeface="Times New Roman"/>
              <a:cs typeface="Times New Roman"/>
            </a:endParaRPr>
          </a:p>
          <a:p>
            <a:r>
              <a:rPr lang="en-US">
                <a:latin typeface="Times New Roman"/>
                <a:ea typeface="+mn-lt"/>
                <a:cs typeface="+mn-lt"/>
              </a:rPr>
              <a:t>The chart highlights the leading contributors to Gardein's revenue. Products with higher dollar sales reflect consumer preferences for specific flavors, forms, and packaging. These insights can guide targeted production and marketing efforts to maximize profitability.</a:t>
            </a:r>
            <a:endParaRPr lang="en-US">
              <a:latin typeface="Times New Roman"/>
            </a:endParaRPr>
          </a:p>
        </p:txBody>
      </p:sp>
      <p:sp>
        <p:nvSpPr>
          <p:cNvPr id="5" name="TextBox 4">
            <a:extLst>
              <a:ext uri="{FF2B5EF4-FFF2-40B4-BE49-F238E27FC236}">
                <a16:creationId xmlns:a16="http://schemas.microsoft.com/office/drawing/2014/main" id="{09BE53BE-1E38-A245-4C98-903CAF7ECD91}"/>
              </a:ext>
            </a:extLst>
          </p:cNvPr>
          <p:cNvSpPr txBox="1"/>
          <p:nvPr/>
        </p:nvSpPr>
        <p:spPr>
          <a:xfrm>
            <a:off x="552590" y="4216291"/>
            <a:ext cx="54065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Times New Roman"/>
                <a:ea typeface="+mn-lt"/>
                <a:cs typeface="+mn-lt"/>
              </a:rPr>
              <a:t>Dollar Sales by Geography</a:t>
            </a:r>
            <a:r>
              <a:rPr lang="en-US" u="sng">
                <a:latin typeface="Times New Roman"/>
                <a:ea typeface="+mn-lt"/>
                <a:cs typeface="+mn-lt"/>
              </a:rPr>
              <a:t>:</a:t>
            </a:r>
            <a:endParaRPr lang="en-US" u="sng">
              <a:latin typeface="Times New Roman"/>
              <a:cs typeface="Times New Roman"/>
            </a:endParaRPr>
          </a:p>
          <a:p>
            <a:r>
              <a:rPr lang="en-US">
                <a:latin typeface="Times New Roman"/>
                <a:ea typeface="+mn-lt"/>
                <a:cs typeface="+mn-lt"/>
              </a:rPr>
              <a:t>The regional breakdown reveals variations in demand across different areas. Regions with higher dollar sales indicate strong market performance and potential for further expansion, while lower-performing regions might benefit from enhanced marketing strategies or tailored product offerings.</a:t>
            </a:r>
            <a:endParaRPr lang="en-US">
              <a:latin typeface="Times New Roman"/>
              <a:cs typeface="Times New Roman"/>
            </a:endParaRPr>
          </a:p>
        </p:txBody>
      </p:sp>
    </p:spTree>
    <p:extLst>
      <p:ext uri="{BB962C8B-B14F-4D97-AF65-F5344CB8AC3E}">
        <p14:creationId xmlns:p14="http://schemas.microsoft.com/office/powerpoint/2010/main" val="423010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a16="http://schemas.microsoft.com/office/drawing/2014/main" id="{96F35623-D784-F68F-D190-DB9F95343D3E}"/>
              </a:ext>
            </a:extLst>
          </p:cNvPr>
          <p:cNvPicPr>
            <a:picLocks noChangeAspect="1"/>
          </p:cNvPicPr>
          <p:nvPr/>
        </p:nvPicPr>
        <p:blipFill>
          <a:blip r:embed="rId3"/>
          <a:stretch>
            <a:fillRect/>
          </a:stretch>
        </p:blipFill>
        <p:spPr>
          <a:xfrm>
            <a:off x="5996295" y="1005045"/>
            <a:ext cx="6198039" cy="4841660"/>
          </a:xfrm>
          <a:prstGeom prst="rect">
            <a:avLst/>
          </a:prstGeom>
        </p:spPr>
      </p:pic>
      <p:sp>
        <p:nvSpPr>
          <p:cNvPr id="3" name="TextBox 2">
            <a:extLst>
              <a:ext uri="{FF2B5EF4-FFF2-40B4-BE49-F238E27FC236}">
                <a16:creationId xmlns:a16="http://schemas.microsoft.com/office/drawing/2014/main" id="{B2CECF34-BCC4-D9C2-A40F-C5FBA24A7E5E}"/>
              </a:ext>
            </a:extLst>
          </p:cNvPr>
          <p:cNvSpPr txBox="1"/>
          <p:nvPr/>
        </p:nvSpPr>
        <p:spPr>
          <a:xfrm>
            <a:off x="69842" y="120135"/>
            <a:ext cx="6026870"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latin typeface="Times New Roman"/>
                <a:ea typeface="+mn-lt"/>
                <a:cs typeface="+mn-lt"/>
              </a:rPr>
              <a:t>Top-Performing Flavors:</a:t>
            </a:r>
            <a:r>
              <a:rPr lang="en-US">
                <a:latin typeface="Times New Roman"/>
                <a:ea typeface="+mn-lt"/>
                <a:cs typeface="+mn-lt"/>
              </a:rPr>
              <a:t> The "Regular" flavor is a clear favorite, leading the pack with an impressive $382.01M in sales. Other strong performers like "Original" ($25.42M), "Beef" ($24.99M), and "Chipotle Black Bean" ($24.33M) also show solid consumer appeal and room for even greater success with focused promotion.</a:t>
            </a:r>
            <a:endParaRPr lang="en-US">
              <a:latin typeface="Times New Roman"/>
              <a:cs typeface="Times New Roman"/>
            </a:endParaRPr>
          </a:p>
          <a:p>
            <a:endParaRPr lang="en-US" dirty="0">
              <a:latin typeface="Times New Roman"/>
              <a:ea typeface="+mn-lt"/>
              <a:cs typeface="+mn-lt"/>
            </a:endParaRPr>
          </a:p>
          <a:p>
            <a:r>
              <a:rPr lang="en-US" b="1" u="sng">
                <a:latin typeface="Times New Roman"/>
                <a:ea typeface="+mn-lt"/>
                <a:cs typeface="+mn-lt"/>
              </a:rPr>
              <a:t>Underperforming Flavors:</a:t>
            </a:r>
            <a:r>
              <a:rPr lang="en-US" dirty="0">
                <a:latin typeface="Times New Roman"/>
                <a:ea typeface="+mn-lt"/>
                <a:cs typeface="+mn-lt"/>
              </a:rPr>
              <a:t> </a:t>
            </a:r>
            <a:r>
              <a:rPr lang="en-US">
                <a:latin typeface="Times New Roman"/>
                <a:ea typeface="+mn-lt"/>
                <a:cs typeface="+mn-lt"/>
              </a:rPr>
              <a:t>On the flip side, flavors like "Homestyle" ($0.13M) and "Classic" ($0M) haven’t gained much traction with customers. This might mean it’s time to rethink their recipes, reintroduce them with a fresh twist, or phase them out altogether.</a:t>
            </a:r>
            <a:endParaRPr lang="en-US">
              <a:latin typeface="Times New Roman"/>
              <a:cs typeface="Times New Roman"/>
            </a:endParaRPr>
          </a:p>
          <a:p>
            <a:endParaRPr lang="en-US" dirty="0">
              <a:latin typeface="Times New Roman"/>
              <a:ea typeface="+mn-lt"/>
              <a:cs typeface="+mn-lt"/>
            </a:endParaRPr>
          </a:p>
          <a:p>
            <a:r>
              <a:rPr lang="en-US" b="1" u="sng">
                <a:latin typeface="Times New Roman"/>
                <a:ea typeface="+mn-lt"/>
                <a:cs typeface="+mn-lt"/>
              </a:rPr>
              <a:t>Actionable Insights:</a:t>
            </a:r>
            <a:endParaRPr lang="en-US" u="sng">
              <a:latin typeface="Times New Roman"/>
              <a:cs typeface="Times New Roman"/>
            </a:endParaRPr>
          </a:p>
          <a:p>
            <a:pPr marL="285750" indent="-285750">
              <a:buFont typeface="Arial"/>
              <a:buChar char="•"/>
            </a:pPr>
            <a:r>
              <a:rPr lang="en-US">
                <a:latin typeface="Times New Roman"/>
                <a:ea typeface="+mn-lt"/>
                <a:cs typeface="+mn-lt"/>
              </a:rPr>
              <a:t>Build on the success of top-selling flavors like "Regular," "Original," and "Beef" by ramping up marketing and promotions.</a:t>
            </a:r>
            <a:endParaRPr lang="en-US">
              <a:latin typeface="Times New Roman"/>
              <a:cs typeface="Times New Roman"/>
            </a:endParaRPr>
          </a:p>
          <a:p>
            <a:pPr marL="285750" indent="-285750">
              <a:buFont typeface="Arial"/>
              <a:buChar char="•"/>
            </a:pPr>
            <a:r>
              <a:rPr lang="en-US">
                <a:latin typeface="Times New Roman"/>
                <a:ea typeface="+mn-lt"/>
                <a:cs typeface="+mn-lt"/>
              </a:rPr>
              <a:t>Explore the introduction of new, trend-inspired flavors or regional specialties to keep the lineup exciting and attract new buyers.</a:t>
            </a:r>
            <a:endParaRPr lang="en-US">
              <a:latin typeface="Times New Roman"/>
              <a:cs typeface="Times New Roman"/>
            </a:endParaRPr>
          </a:p>
          <a:p>
            <a:pPr marL="285750" indent="-285750">
              <a:buFont typeface="Arial"/>
              <a:buChar char="•"/>
            </a:pPr>
            <a:r>
              <a:rPr lang="en-US">
                <a:latin typeface="Times New Roman"/>
                <a:ea typeface="+mn-lt"/>
                <a:cs typeface="+mn-lt"/>
              </a:rPr>
              <a:t>Strike a balance between variety and profitability by evaluating underperforming flavors and tailoring the product range to better match consumer preferences.</a:t>
            </a:r>
            <a:endParaRPr lang="en-US">
              <a:latin typeface="Times New Roman"/>
              <a:cs typeface="Times New Roman"/>
            </a:endParaRPr>
          </a:p>
          <a:p>
            <a:pPr algn="l"/>
            <a:endParaRPr lang="en-US" dirty="0"/>
          </a:p>
        </p:txBody>
      </p:sp>
    </p:spTree>
    <p:extLst>
      <p:ext uri="{BB962C8B-B14F-4D97-AF65-F5344CB8AC3E}">
        <p14:creationId xmlns:p14="http://schemas.microsoft.com/office/powerpoint/2010/main" val="85990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title"/>
          </p:nvPr>
        </p:nvSpPr>
        <p:spPr>
          <a:xfrm>
            <a:off x="122321" y="132347"/>
            <a:ext cx="10360152" cy="914400"/>
          </a:xfrm>
        </p:spPr>
        <p:txBody>
          <a:bodyPr vert="horz" lIns="91440" tIns="45720" rIns="91440" bIns="45720" rtlCol="0" anchor="b" anchorCtr="0">
            <a:normAutofit/>
          </a:bodyPr>
          <a:lstStyle/>
          <a:p>
            <a:r>
              <a:rPr lang="en-US" sz="3000" b="1" kern="1200">
                <a:latin typeface="+mj-lt"/>
                <a:ea typeface="+mj-ea"/>
                <a:cs typeface="+mj-cs"/>
              </a:rPr>
              <a:t>       </a:t>
            </a:r>
            <a:r>
              <a:rPr lang="en-US" sz="3000" b="1"/>
              <a:t> </a:t>
            </a:r>
            <a:r>
              <a:rPr lang="en-US" sz="3000" b="1" kern="1200">
                <a:latin typeface="+mj-lt"/>
                <a:ea typeface="+mj-ea"/>
                <a:cs typeface="+mj-cs"/>
              </a:rPr>
              <a:t>STRATEGIES FOR FLAVOURS</a:t>
            </a:r>
            <a:endParaRPr lang="en-US" sz="3000" kern="1200">
              <a:latin typeface="+mj-lt"/>
              <a:ea typeface="+mj-ea"/>
              <a:cs typeface="+mj-cs"/>
            </a:endParaRPr>
          </a:p>
        </p:txBody>
      </p:sp>
      <p:sp>
        <p:nvSpPr>
          <p:cNvPr id="4" name="TextBox 3">
            <a:extLst>
              <a:ext uri="{FF2B5EF4-FFF2-40B4-BE49-F238E27FC236}">
                <a16:creationId xmlns:a16="http://schemas.microsoft.com/office/drawing/2014/main" id="{C3826955-DF10-42BA-FD76-C4E625614159}"/>
              </a:ext>
            </a:extLst>
          </p:cNvPr>
          <p:cNvSpPr txBox="1"/>
          <p:nvPr/>
        </p:nvSpPr>
        <p:spPr>
          <a:xfrm>
            <a:off x="864267" y="1507716"/>
            <a:ext cx="6729984" cy="384048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nSpc>
                <a:spcPct val="90000"/>
              </a:lnSpc>
              <a:spcBef>
                <a:spcPts val="1000"/>
              </a:spcBef>
              <a:buFont typeface="Arial"/>
              <a:buChar char="•"/>
            </a:pPr>
            <a:r>
              <a:rPr lang="en-US" sz="2000" dirty="0">
                <a:latin typeface="Times New Roman"/>
                <a:cs typeface="Times New Roman"/>
              </a:rPr>
              <a:t>Focus </a:t>
            </a:r>
            <a:r>
              <a:rPr lang="en-US" sz="2000">
                <a:latin typeface="Times New Roman"/>
                <a:cs typeface="Times New Roman"/>
              </a:rPr>
              <a:t>R</a:t>
            </a:r>
            <a:r>
              <a:rPr lang="en-US" sz="2000" baseline="0">
                <a:latin typeface="Times New Roman"/>
                <a:cs typeface="Times New Roman"/>
              </a:rPr>
              <a:t>&amp;</a:t>
            </a:r>
            <a:r>
              <a:rPr lang="en-US" sz="2000">
                <a:latin typeface="Times New Roman"/>
                <a:cs typeface="Times New Roman"/>
              </a:rPr>
              <a:t>D</a:t>
            </a:r>
            <a:r>
              <a:rPr lang="en-US" sz="2000" dirty="0">
                <a:latin typeface="Times New Roman"/>
                <a:cs typeface="Times New Roman"/>
              </a:rPr>
              <a:t> </a:t>
            </a:r>
            <a:r>
              <a:rPr lang="en-US" sz="2000" baseline="0" dirty="0">
                <a:latin typeface="Times New Roman"/>
                <a:cs typeface="Times New Roman"/>
              </a:rPr>
              <a:t>on high-performing products and discontinue underperformers.</a:t>
            </a:r>
            <a:endParaRPr lang="en-US" sz="2000">
              <a:latin typeface="Times New Roman"/>
              <a:cs typeface="Times New Roman"/>
            </a:endParaRPr>
          </a:p>
          <a:p>
            <a:pPr marL="228600" indent="-228600">
              <a:lnSpc>
                <a:spcPct val="90000"/>
              </a:lnSpc>
              <a:spcBef>
                <a:spcPts val="1000"/>
              </a:spcBef>
              <a:buFont typeface="Arial" panose="02070309020205020404" pitchFamily="49" charset="0"/>
              <a:buChar char="•"/>
            </a:pPr>
            <a:endParaRPr lang="en-US" sz="2000" cap="all" baseline="0" dirty="0">
              <a:latin typeface="Times New Roman"/>
              <a:cs typeface="Times New Roman"/>
            </a:endParaRPr>
          </a:p>
          <a:p>
            <a:pPr marL="228600" indent="-228600">
              <a:lnSpc>
                <a:spcPct val="90000"/>
              </a:lnSpc>
              <a:spcBef>
                <a:spcPts val="1000"/>
              </a:spcBef>
              <a:buFont typeface="Arial" panose="02070309020205020404" pitchFamily="49" charset="0"/>
              <a:buChar char="•"/>
            </a:pPr>
            <a:r>
              <a:rPr lang="en-US" sz="2000" dirty="0">
                <a:latin typeface="Times New Roman"/>
                <a:cs typeface="Times New Roman"/>
              </a:rPr>
              <a:t>Develop </a:t>
            </a:r>
            <a:r>
              <a:rPr lang="en-US" sz="2000" baseline="0" dirty="0">
                <a:latin typeface="Times New Roman"/>
                <a:cs typeface="Times New Roman"/>
              </a:rPr>
              <a:t>clean, mainstream flavors and leverage the clean label trend.</a:t>
            </a:r>
          </a:p>
          <a:p>
            <a:pPr marL="228600" indent="-228600">
              <a:lnSpc>
                <a:spcPct val="90000"/>
              </a:lnSpc>
              <a:spcBef>
                <a:spcPts val="1000"/>
              </a:spcBef>
              <a:buFont typeface="Arial" panose="02070309020205020404" pitchFamily="49" charset="0"/>
              <a:buChar char="•"/>
            </a:pPr>
            <a:endParaRPr lang="en-US" sz="2000" cap="all" baseline="0" dirty="0">
              <a:latin typeface="Times New Roman"/>
              <a:cs typeface="Times New Roman"/>
            </a:endParaRPr>
          </a:p>
          <a:p>
            <a:pPr marL="228600" indent="-228600">
              <a:lnSpc>
                <a:spcPct val="90000"/>
              </a:lnSpc>
              <a:spcBef>
                <a:spcPts val="1000"/>
              </a:spcBef>
              <a:buFont typeface="Arial" panose="02070309020205020404" pitchFamily="49" charset="0"/>
              <a:buChar char="•"/>
            </a:pPr>
            <a:r>
              <a:rPr lang="en-US" sz="2000" dirty="0">
                <a:latin typeface="Times New Roman"/>
                <a:cs typeface="Times New Roman"/>
              </a:rPr>
              <a:t>Prioritize </a:t>
            </a:r>
            <a:r>
              <a:rPr lang="en-US" sz="2000" baseline="0" dirty="0">
                <a:latin typeface="Times New Roman"/>
                <a:cs typeface="Times New Roman"/>
              </a:rPr>
              <a:t>familiar flavors like chicken nuggets and experiment with global or seasonal options.</a:t>
            </a:r>
          </a:p>
          <a:p>
            <a:pPr marL="228600" indent="-228600">
              <a:lnSpc>
                <a:spcPct val="90000"/>
              </a:lnSpc>
              <a:spcBef>
                <a:spcPts val="1000"/>
              </a:spcBef>
              <a:buFont typeface="Arial" panose="02070309020205020404" pitchFamily="49" charset="0"/>
              <a:buChar char="•"/>
            </a:pPr>
            <a:endParaRPr lang="en-US" sz="2000" cap="all" baseline="0" dirty="0">
              <a:latin typeface="Times New Roman"/>
              <a:cs typeface="Times New Roman"/>
            </a:endParaRPr>
          </a:p>
          <a:p>
            <a:pPr marL="228600" indent="-228600">
              <a:lnSpc>
                <a:spcPct val="90000"/>
              </a:lnSpc>
              <a:spcBef>
                <a:spcPts val="1000"/>
              </a:spcBef>
              <a:buFont typeface="Arial" panose="02070309020205020404" pitchFamily="49" charset="0"/>
              <a:buChar char="•"/>
            </a:pPr>
            <a:r>
              <a:rPr lang="en-US" sz="2000" dirty="0">
                <a:latin typeface="Times New Roman"/>
                <a:cs typeface="Times New Roman"/>
              </a:rPr>
              <a:t>Partner </a:t>
            </a:r>
            <a:r>
              <a:rPr lang="en-US" sz="2000" baseline="0" dirty="0">
                <a:latin typeface="Times New Roman"/>
                <a:cs typeface="Times New Roman"/>
              </a:rPr>
              <a:t>with fast-casual chains to promote top flavors.</a:t>
            </a:r>
          </a:p>
          <a:p>
            <a:pPr marL="228600" indent="-228600">
              <a:lnSpc>
                <a:spcPct val="90000"/>
              </a:lnSpc>
              <a:spcBef>
                <a:spcPts val="1000"/>
              </a:spcBef>
              <a:buFont typeface="Arial" panose="02070309020205020404" pitchFamily="49" charset="0"/>
              <a:buChar char="•"/>
            </a:pPr>
            <a:endParaRPr lang="en-US" sz="2000" cap="all" baseline="0" dirty="0">
              <a:latin typeface="Times New Roman"/>
              <a:cs typeface="Times New Roman"/>
            </a:endParaRPr>
          </a:p>
          <a:p>
            <a:pPr marL="228600" indent="-228600">
              <a:lnSpc>
                <a:spcPct val="90000"/>
              </a:lnSpc>
              <a:spcBef>
                <a:spcPts val="1000"/>
              </a:spcBef>
              <a:buFont typeface="Arial" panose="02070309020205020404" pitchFamily="49" charset="0"/>
              <a:buChar char="•"/>
            </a:pPr>
            <a:r>
              <a:rPr lang="en-US" sz="2000" dirty="0">
                <a:latin typeface="Times New Roman"/>
                <a:cs typeface="Times New Roman"/>
              </a:rPr>
              <a:t>Use</a:t>
            </a:r>
            <a:r>
              <a:rPr lang="en-US" sz="2000" baseline="0" dirty="0">
                <a:latin typeface="Times New Roman"/>
                <a:cs typeface="Times New Roman"/>
              </a:rPr>
              <a:t> predictive data to expand into high-demand regions.</a:t>
            </a:r>
          </a:p>
          <a:p>
            <a:pPr marL="228600" indent="-228600">
              <a:lnSpc>
                <a:spcPct val="90000"/>
              </a:lnSpc>
              <a:spcBef>
                <a:spcPts val="1000"/>
              </a:spcBef>
              <a:buFont typeface="Arial" panose="02070309020205020404" pitchFamily="49" charset="0"/>
              <a:buChar char="•"/>
            </a:pPr>
            <a:endParaRPr lang="en-US" sz="2000" cap="all" baseline="0" dirty="0">
              <a:latin typeface="Times New Roman"/>
              <a:cs typeface="Times New Roman"/>
            </a:endParaRPr>
          </a:p>
        </p:txBody>
      </p:sp>
      <p:pic>
        <p:nvPicPr>
          <p:cNvPr id="3" name="Picture Placeholder 4" descr="Herbs and spices on wooden dishes">
            <a:extLst>
              <a:ext uri="{FF2B5EF4-FFF2-40B4-BE49-F238E27FC236}">
                <a16:creationId xmlns:a16="http://schemas.microsoft.com/office/drawing/2014/main" id="{EBE4F74A-4BAF-EF6F-1164-0B96B4297F56}"/>
              </a:ext>
            </a:extLst>
          </p:cNvPr>
          <p:cNvPicPr>
            <a:picLocks noChangeAspect="1"/>
          </p:cNvPicPr>
          <p:nvPr/>
        </p:nvPicPr>
        <p:blipFill>
          <a:blip r:embed="rId3"/>
          <a:srcRect t="4480" b="4480"/>
          <a:stretch/>
        </p:blipFill>
        <p:spPr>
          <a:xfrm>
            <a:off x="8113472" y="2039111"/>
            <a:ext cx="3163824" cy="3840480"/>
          </a:xfrm>
          <a:prstGeom prst="rect">
            <a:avLst/>
          </a:prstGeom>
          <a:noFill/>
        </p:spPr>
      </p:pic>
      <p:sp>
        <p:nvSpPr>
          <p:cNvPr id="10" name="Slide Number Placeholder 4">
            <a:extLst>
              <a:ext uri="{FF2B5EF4-FFF2-40B4-BE49-F238E27FC236}">
                <a16:creationId xmlns:a16="http://schemas.microsoft.com/office/drawing/2014/main" id="{F8E70D31-123E-C7CE-FBF9-ED9DC7E45C08}"/>
              </a:ext>
            </a:extLst>
          </p:cNvPr>
          <p:cNvSpPr>
            <a:spLocks noGrp="1"/>
          </p:cNvSpPr>
          <p:nvPr>
            <p:ph type="sldNum" sz="quarter" idx="4"/>
          </p:nvPr>
        </p:nvSpPr>
        <p:spPr>
          <a:xfrm>
            <a:off x="11353800" y="5879804"/>
            <a:ext cx="661416" cy="895899"/>
          </a:xfrm>
        </p:spPr>
        <p:txBody>
          <a:bodyPr/>
          <a:lstStyle/>
          <a:p>
            <a:pPr>
              <a:spcAft>
                <a:spcPts val="600"/>
              </a:spcAft>
            </a:pPr>
            <a:fld id="{58FB4751-880F-D840-AAA9-3A15815CC996}" type="slidenum">
              <a:rPr lang="en-US" smtClean="0"/>
              <a:pPr>
                <a:spcAft>
                  <a:spcPts val="600"/>
                </a:spcAft>
              </a:pPr>
              <a:t>7</a:t>
            </a:fld>
            <a:endParaRPr lang="en-US"/>
          </a:p>
        </p:txBody>
      </p:sp>
    </p:spTree>
    <p:extLst>
      <p:ext uri="{BB962C8B-B14F-4D97-AF65-F5344CB8AC3E}">
        <p14:creationId xmlns:p14="http://schemas.microsoft.com/office/powerpoint/2010/main" val="218882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a number of different forms&#10;&#10;Description automatically generated with medium confidence">
            <a:extLst>
              <a:ext uri="{FF2B5EF4-FFF2-40B4-BE49-F238E27FC236}">
                <a16:creationId xmlns:a16="http://schemas.microsoft.com/office/drawing/2014/main" id="{018190AD-7D69-690E-B12A-AC7A8A253F07}"/>
              </a:ext>
            </a:extLst>
          </p:cNvPr>
          <p:cNvPicPr>
            <a:picLocks noGrp="1" noChangeAspect="1"/>
          </p:cNvPicPr>
          <p:nvPr>
            <p:ph sz="quarter" idx="13"/>
          </p:nvPr>
        </p:nvPicPr>
        <p:blipFill>
          <a:blip r:embed="rId2"/>
          <a:stretch>
            <a:fillRect/>
          </a:stretch>
        </p:blipFill>
        <p:spPr>
          <a:xfrm>
            <a:off x="159586" y="3340465"/>
            <a:ext cx="5150923" cy="2597217"/>
          </a:xfrm>
        </p:spPr>
      </p:pic>
      <p:pic>
        <p:nvPicPr>
          <p:cNvPr id="7" name="Picture 6" descr="A graph of different colored bars&#10;&#10;Description automatically generated with medium confidence">
            <a:extLst>
              <a:ext uri="{FF2B5EF4-FFF2-40B4-BE49-F238E27FC236}">
                <a16:creationId xmlns:a16="http://schemas.microsoft.com/office/drawing/2014/main" id="{55FFA71B-8580-4773-3B15-ADDF23ACE4B2}"/>
              </a:ext>
            </a:extLst>
          </p:cNvPr>
          <p:cNvPicPr>
            <a:picLocks noChangeAspect="1"/>
          </p:cNvPicPr>
          <p:nvPr/>
        </p:nvPicPr>
        <p:blipFill>
          <a:blip r:embed="rId3"/>
          <a:stretch>
            <a:fillRect/>
          </a:stretch>
        </p:blipFill>
        <p:spPr>
          <a:xfrm>
            <a:off x="6877752" y="3341055"/>
            <a:ext cx="4899814" cy="2595362"/>
          </a:xfrm>
          <a:prstGeom prst="rect">
            <a:avLst/>
          </a:prstGeom>
        </p:spPr>
      </p:pic>
      <p:sp>
        <p:nvSpPr>
          <p:cNvPr id="10" name="TextBox 8">
            <a:extLst>
              <a:ext uri="{FF2B5EF4-FFF2-40B4-BE49-F238E27FC236}">
                <a16:creationId xmlns:a16="http://schemas.microsoft.com/office/drawing/2014/main" id="{30195D1B-52CC-61F4-DEA8-EDD67F5C0F91}"/>
              </a:ext>
            </a:extLst>
          </p:cNvPr>
          <p:cNvSpPr txBox="1"/>
          <p:nvPr/>
        </p:nvSpPr>
        <p:spPr>
          <a:xfrm>
            <a:off x="501419" y="325921"/>
            <a:ext cx="3071190" cy="91508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a:p>
        </p:txBody>
      </p:sp>
      <p:sp>
        <p:nvSpPr>
          <p:cNvPr id="11" name="TextBox 10">
            <a:extLst>
              <a:ext uri="{FF2B5EF4-FFF2-40B4-BE49-F238E27FC236}">
                <a16:creationId xmlns:a16="http://schemas.microsoft.com/office/drawing/2014/main" id="{65D552D8-8700-DE38-228C-8435A111C32A}"/>
              </a:ext>
            </a:extLst>
          </p:cNvPr>
          <p:cNvSpPr txBox="1"/>
          <p:nvPr/>
        </p:nvSpPr>
        <p:spPr>
          <a:xfrm>
            <a:off x="163340" y="-3917"/>
            <a:ext cx="32968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Times New Roman"/>
                <a:cs typeface="Times New Roman"/>
              </a:rPr>
              <a:t>GARDEIN</a:t>
            </a:r>
          </a:p>
        </p:txBody>
      </p:sp>
      <p:sp>
        <p:nvSpPr>
          <p:cNvPr id="13" name="TextBox 12">
            <a:extLst>
              <a:ext uri="{FF2B5EF4-FFF2-40B4-BE49-F238E27FC236}">
                <a16:creationId xmlns:a16="http://schemas.microsoft.com/office/drawing/2014/main" id="{40A00B4D-7531-F19B-F137-7ACA706D5A7C}"/>
              </a:ext>
            </a:extLst>
          </p:cNvPr>
          <p:cNvSpPr txBox="1"/>
          <p:nvPr/>
        </p:nvSpPr>
        <p:spPr>
          <a:xfrm>
            <a:off x="7032400" y="-3917"/>
            <a:ext cx="32968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MORNING STAR</a:t>
            </a:r>
          </a:p>
        </p:txBody>
      </p:sp>
      <p:pic>
        <p:nvPicPr>
          <p:cNvPr id="15" name="Picture 14" descr="A screenshot of a graph&#10;&#10;Description automatically generated">
            <a:extLst>
              <a:ext uri="{FF2B5EF4-FFF2-40B4-BE49-F238E27FC236}">
                <a16:creationId xmlns:a16="http://schemas.microsoft.com/office/drawing/2014/main" id="{09623298-6D10-F6CA-DBDF-03BF55768EE1}"/>
              </a:ext>
            </a:extLst>
          </p:cNvPr>
          <p:cNvPicPr>
            <a:picLocks noChangeAspect="1"/>
          </p:cNvPicPr>
          <p:nvPr/>
        </p:nvPicPr>
        <p:blipFill>
          <a:blip r:embed="rId4"/>
          <a:stretch>
            <a:fillRect/>
          </a:stretch>
        </p:blipFill>
        <p:spPr>
          <a:xfrm>
            <a:off x="145168" y="449322"/>
            <a:ext cx="5179693" cy="2606843"/>
          </a:xfrm>
          <a:prstGeom prst="rect">
            <a:avLst/>
          </a:prstGeom>
        </p:spPr>
      </p:pic>
      <p:pic>
        <p:nvPicPr>
          <p:cNvPr id="16" name="Picture 15" descr="A screenshot of a graph&#10;&#10;Description automatically generated">
            <a:extLst>
              <a:ext uri="{FF2B5EF4-FFF2-40B4-BE49-F238E27FC236}">
                <a16:creationId xmlns:a16="http://schemas.microsoft.com/office/drawing/2014/main" id="{DCEF5B86-DDF7-61AD-09DD-FA3BC1043B97}"/>
              </a:ext>
            </a:extLst>
          </p:cNvPr>
          <p:cNvPicPr>
            <a:picLocks noChangeAspect="1"/>
          </p:cNvPicPr>
          <p:nvPr/>
        </p:nvPicPr>
        <p:blipFill>
          <a:blip r:embed="rId5"/>
          <a:stretch>
            <a:fillRect/>
          </a:stretch>
        </p:blipFill>
        <p:spPr>
          <a:xfrm>
            <a:off x="6883017" y="502452"/>
            <a:ext cx="4882914" cy="2506580"/>
          </a:xfrm>
          <a:prstGeom prst="rect">
            <a:avLst/>
          </a:prstGeom>
        </p:spPr>
      </p:pic>
      <p:sp>
        <p:nvSpPr>
          <p:cNvPr id="17" name="TextBox 16">
            <a:extLst>
              <a:ext uri="{FF2B5EF4-FFF2-40B4-BE49-F238E27FC236}">
                <a16:creationId xmlns:a16="http://schemas.microsoft.com/office/drawing/2014/main" id="{1BE22639-3015-DCC3-EF37-C7CCCB0EB484}"/>
              </a:ext>
            </a:extLst>
          </p:cNvPr>
          <p:cNvSpPr txBox="1"/>
          <p:nvPr/>
        </p:nvSpPr>
        <p:spPr>
          <a:xfrm>
            <a:off x="205606" y="6043131"/>
            <a:ext cx="117747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ea typeface="+mn-lt"/>
                <a:cs typeface="+mn-lt"/>
              </a:rPr>
              <a:t>As we can see from the graphs above, from 2020 to 2023, Gardein did not introduce any new packaging and remained with the same three packaging types. Meanwhile, MorningStar already had six different types of packaging in 2020 and expanded to seven by 2023.</a:t>
            </a:r>
            <a:endParaRPr lang="en-US">
              <a:latin typeface="Times New Roman"/>
            </a:endParaRPr>
          </a:p>
        </p:txBody>
      </p:sp>
    </p:spTree>
    <p:extLst>
      <p:ext uri="{BB962C8B-B14F-4D97-AF65-F5344CB8AC3E}">
        <p14:creationId xmlns:p14="http://schemas.microsoft.com/office/powerpoint/2010/main" val="194490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7FA13-904A-7A28-3A85-25467E118987}"/>
              </a:ext>
            </a:extLst>
          </p:cNvPr>
          <p:cNvSpPr>
            <a:spLocks noGrp="1"/>
          </p:cNvSpPr>
          <p:nvPr>
            <p:ph type="title"/>
          </p:nvPr>
        </p:nvSpPr>
        <p:spPr>
          <a:xfrm>
            <a:off x="285320" y="1110343"/>
            <a:ext cx="4775781" cy="1404257"/>
          </a:xfrm>
        </p:spPr>
        <p:txBody>
          <a:bodyPr/>
          <a:lstStyle/>
          <a:p>
            <a:r>
              <a:rPr lang="en-US">
                <a:solidFill>
                  <a:srgbClr val="543E34"/>
                </a:solidFill>
                <a:latin typeface="Sagona Book"/>
                <a:cs typeface="Times New Roman"/>
              </a:rPr>
              <a:t>Strengths in Packaging:</a:t>
            </a:r>
          </a:p>
          <a:p>
            <a:endParaRPr lang="en-US">
              <a:solidFill>
                <a:srgbClr val="543E34"/>
              </a:solidFill>
              <a:latin typeface="Sagona Book"/>
              <a:cs typeface="Times New Roman"/>
            </a:endParaRPr>
          </a:p>
          <a:p>
            <a:endParaRPr lang="en-US"/>
          </a:p>
        </p:txBody>
      </p:sp>
      <p:sp>
        <p:nvSpPr>
          <p:cNvPr id="3" name="Content Placeholder 2">
            <a:extLst>
              <a:ext uri="{FF2B5EF4-FFF2-40B4-BE49-F238E27FC236}">
                <a16:creationId xmlns:a16="http://schemas.microsoft.com/office/drawing/2014/main" id="{522D15E3-0D14-8824-3D0D-0732A0286C4C}"/>
              </a:ext>
            </a:extLst>
          </p:cNvPr>
          <p:cNvSpPr>
            <a:spLocks noGrp="1"/>
          </p:cNvSpPr>
          <p:nvPr>
            <p:ph sz="quarter" idx="13"/>
          </p:nvPr>
        </p:nvSpPr>
        <p:spPr>
          <a:xfrm>
            <a:off x="174171" y="2039111"/>
            <a:ext cx="5717612" cy="3840480"/>
          </a:xfrm>
        </p:spPr>
        <p:txBody>
          <a:bodyPr vert="horz" lIns="91440" tIns="45720" rIns="91440" bIns="45720" rtlCol="0" anchor="t">
            <a:normAutofit/>
          </a:bodyPr>
          <a:lstStyle/>
          <a:p>
            <a:pPr>
              <a:buFont typeface="Arial" panose="02070309020205020404" pitchFamily="49" charset="0"/>
              <a:buChar char="•"/>
            </a:pPr>
            <a:r>
              <a:rPr lang="en-US" sz="1800" cap="none">
                <a:solidFill>
                  <a:srgbClr val="543E34"/>
                </a:solidFill>
                <a:latin typeface="Times New Roman"/>
                <a:cs typeface="Times New Roman"/>
              </a:rPr>
              <a:t>Plastic bags versatility: </a:t>
            </a:r>
            <a:endParaRPr lang="en-US" cap="none"/>
          </a:p>
          <a:p>
            <a:pPr marL="0" indent="0">
              <a:buNone/>
            </a:pPr>
            <a:r>
              <a:rPr lang="en-US" sz="1800" cap="none">
                <a:latin typeface="Times New Roman"/>
                <a:cs typeface="Times New Roman"/>
              </a:rPr>
              <a:t>Affordable and widely accepted across forms.</a:t>
            </a:r>
            <a:endParaRPr lang="en-US" cap="none"/>
          </a:p>
          <a:p>
            <a:pPr marL="0" indent="0">
              <a:buNone/>
            </a:pPr>
            <a:endParaRPr lang="en-US" sz="1800">
              <a:solidFill>
                <a:srgbClr val="543E34"/>
              </a:solidFill>
              <a:latin typeface="Times New Roman"/>
              <a:cs typeface="Times New Roman"/>
            </a:endParaRPr>
          </a:p>
          <a:p>
            <a:pPr>
              <a:buFont typeface="Arial" panose="02070309020205020404" pitchFamily="49" charset="0"/>
              <a:buChar char="•"/>
            </a:pPr>
            <a:r>
              <a:rPr lang="en-US" sz="1800" cap="none">
                <a:solidFill>
                  <a:srgbClr val="543E34"/>
                </a:solidFill>
                <a:latin typeface="Times New Roman"/>
                <a:cs typeface="Times New Roman"/>
              </a:rPr>
              <a:t>Resealable plastic bags: </a:t>
            </a:r>
            <a:endParaRPr lang="en-US" sz="1800" cap="none">
              <a:latin typeface="Times New Roman"/>
              <a:cs typeface="Times New Roman"/>
            </a:endParaRPr>
          </a:p>
          <a:p>
            <a:pPr marL="0" indent="0">
              <a:buNone/>
            </a:pPr>
            <a:r>
              <a:rPr lang="en-US" sz="1800" cap="none">
                <a:latin typeface="Times New Roman"/>
                <a:cs typeface="Times New Roman"/>
              </a:rPr>
              <a:t>High consumer preference, as it offers long-term potential for premium products.</a:t>
            </a:r>
            <a:endParaRPr lang="en-US" cap="none">
              <a:latin typeface="Times New Roman"/>
              <a:cs typeface="Times New Roman"/>
            </a:endParaRPr>
          </a:p>
          <a:p>
            <a:pPr>
              <a:buFont typeface="Arial" panose="02070309020205020404" pitchFamily="49" charset="0"/>
              <a:buChar char="•"/>
            </a:pPr>
            <a:endParaRPr lang="en-US" sz="1800">
              <a:latin typeface="Times New Roman"/>
              <a:cs typeface="Times New Roman"/>
            </a:endParaRPr>
          </a:p>
        </p:txBody>
      </p:sp>
      <p:sp>
        <p:nvSpPr>
          <p:cNvPr id="4" name="Content Placeholder 3">
            <a:extLst>
              <a:ext uri="{FF2B5EF4-FFF2-40B4-BE49-F238E27FC236}">
                <a16:creationId xmlns:a16="http://schemas.microsoft.com/office/drawing/2014/main" id="{9785CF31-A88D-6600-9A07-33147FF31CE8}"/>
              </a:ext>
            </a:extLst>
          </p:cNvPr>
          <p:cNvSpPr>
            <a:spLocks noGrp="1"/>
          </p:cNvSpPr>
          <p:nvPr>
            <p:ph sz="quarter" idx="12"/>
          </p:nvPr>
        </p:nvSpPr>
        <p:spPr>
          <a:xfrm>
            <a:off x="6589472" y="2039111"/>
            <a:ext cx="4840223" cy="2697480"/>
          </a:xfrm>
        </p:spPr>
        <p:txBody>
          <a:bodyPr vert="horz" lIns="91440" tIns="45720" rIns="91440" bIns="45720" rtlCol="0" anchor="t">
            <a:normAutofit/>
          </a:bodyPr>
          <a:lstStyle/>
          <a:p>
            <a:pPr marL="285750" indent="-285750">
              <a:buFont typeface="Arial"/>
              <a:buChar char="•"/>
            </a:pPr>
            <a:r>
              <a:rPr lang="en" sz="1800">
                <a:solidFill>
                  <a:srgbClr val="543E34"/>
                </a:solidFill>
                <a:latin typeface="Times New Roman"/>
                <a:cs typeface="Times New Roman"/>
              </a:rPr>
              <a:t>Overreliance on plastic bags:</a:t>
            </a:r>
            <a:r>
              <a:rPr lang="en" sz="1800">
                <a:latin typeface="Times New Roman"/>
                <a:cs typeface="Times New Roman"/>
              </a:rPr>
              <a:t> </a:t>
            </a:r>
            <a:endParaRPr lang="en-US"/>
          </a:p>
          <a:p>
            <a:r>
              <a:rPr lang="en" sz="1800">
                <a:latin typeface="Times New Roman"/>
                <a:cs typeface="Times New Roman"/>
              </a:rPr>
              <a:t>Risks alienating sustainability-conscious consumers.</a:t>
            </a:r>
            <a:endParaRPr lang="en"/>
          </a:p>
          <a:p>
            <a:endParaRPr lang="en" sz="1800">
              <a:solidFill>
                <a:srgbClr val="543E34"/>
              </a:solidFill>
              <a:latin typeface="Times New Roman"/>
              <a:cs typeface="Times New Roman"/>
            </a:endParaRPr>
          </a:p>
          <a:p>
            <a:pPr marL="285750" indent="-285750">
              <a:buFont typeface="Arial"/>
              <a:buChar char="•"/>
            </a:pPr>
            <a:r>
              <a:rPr lang="en" sz="1800">
                <a:solidFill>
                  <a:srgbClr val="543E34"/>
                </a:solidFill>
                <a:latin typeface="Times New Roman"/>
                <a:cs typeface="Times New Roman"/>
              </a:rPr>
              <a:t>Underutilization of resealable packaging:</a:t>
            </a:r>
            <a:r>
              <a:rPr lang="en" sz="1800">
                <a:latin typeface="Times New Roman"/>
                <a:cs typeface="Times New Roman"/>
              </a:rPr>
              <a:t> </a:t>
            </a:r>
          </a:p>
          <a:p>
            <a:r>
              <a:rPr lang="en" sz="1800">
                <a:latin typeface="Times New Roman"/>
                <a:cs typeface="Times New Roman"/>
              </a:rPr>
              <a:t>Missed opportunities for premium forms like "burger patty".</a:t>
            </a:r>
          </a:p>
          <a:p>
            <a:endParaRPr lang="en-US"/>
          </a:p>
        </p:txBody>
      </p:sp>
      <p:sp>
        <p:nvSpPr>
          <p:cNvPr id="5" name="Slide Number Placeholder 4">
            <a:extLst>
              <a:ext uri="{FF2B5EF4-FFF2-40B4-BE49-F238E27FC236}">
                <a16:creationId xmlns:a16="http://schemas.microsoft.com/office/drawing/2014/main" id="{42FF0D16-6E74-1CFC-48A3-5A7A567CD278}"/>
              </a:ext>
            </a:extLst>
          </p:cNvPr>
          <p:cNvSpPr>
            <a:spLocks noGrp="1"/>
          </p:cNvSpPr>
          <p:nvPr>
            <p:ph type="sldNum" sz="quarter" idx="4"/>
          </p:nvPr>
        </p:nvSpPr>
        <p:spPr/>
        <p:txBody>
          <a:bodyPr/>
          <a:lstStyle/>
          <a:p>
            <a:fld id="{58FB4751-880F-D840-AAA9-3A15815CC996}" type="slidenum">
              <a:rPr lang="en-US" smtClean="0"/>
              <a:pPr/>
              <a:t>9</a:t>
            </a:fld>
            <a:endParaRPr lang="en-US"/>
          </a:p>
        </p:txBody>
      </p:sp>
      <p:sp>
        <p:nvSpPr>
          <p:cNvPr id="7" name="Title 1">
            <a:extLst>
              <a:ext uri="{FF2B5EF4-FFF2-40B4-BE49-F238E27FC236}">
                <a16:creationId xmlns:a16="http://schemas.microsoft.com/office/drawing/2014/main" id="{616398DB-BE20-BCD2-02BB-5E1A925F812A}"/>
              </a:ext>
            </a:extLst>
          </p:cNvPr>
          <p:cNvSpPr txBox="1">
            <a:spLocks/>
          </p:cNvSpPr>
          <p:nvPr/>
        </p:nvSpPr>
        <p:spPr>
          <a:xfrm>
            <a:off x="6346372" y="381000"/>
            <a:ext cx="5330952" cy="21336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solidFill>
                  <a:srgbClr val="543E34"/>
                </a:solidFill>
                <a:latin typeface="Sagona Book"/>
                <a:cs typeface="Times New Roman"/>
              </a:rPr>
              <a:t>Weaknesses in Packaging:</a:t>
            </a:r>
          </a:p>
          <a:p>
            <a:endParaRPr lang="en-US">
              <a:solidFill>
                <a:srgbClr val="543E34"/>
              </a:solidFill>
              <a:latin typeface="Sagona Book"/>
              <a:cs typeface="Times New Roman"/>
            </a:endParaRPr>
          </a:p>
          <a:p>
            <a:endParaRPr lang="en-US"/>
          </a:p>
        </p:txBody>
      </p:sp>
    </p:spTree>
    <p:extLst>
      <p:ext uri="{BB962C8B-B14F-4D97-AF65-F5344CB8AC3E}">
        <p14:creationId xmlns:p14="http://schemas.microsoft.com/office/powerpoint/2010/main" val="2350489377"/>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F9CEC-52C2-4D14-B2F5-11176002A8B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D8B1D1D-0064-435C-8533-29A36067B8E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Organic presentation</Template>
  <Application>Microsoft Office PowerPoint</Application>
  <PresentationFormat>Widescreen</PresentationFormat>
  <Slides>11</Slides>
  <Notes>6</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Custom</vt:lpstr>
      <vt:lpstr>PowerPoint Presentation</vt:lpstr>
      <vt:lpstr>BUAN 6337.001  PREDICTIVE ANALYTICS FOR DATA SCIENCE PROJECT-CONAGRA  Instructor:  PROF. SHERVIN TEHRANI  </vt:lpstr>
      <vt:lpstr>OVERVIEW</vt:lpstr>
      <vt:lpstr>OBJECTIVES</vt:lpstr>
      <vt:lpstr>PowerPoint Presentation</vt:lpstr>
      <vt:lpstr>PowerPoint Presentation</vt:lpstr>
      <vt:lpstr>        STRATEGIES FOR FLAVOURS</vt:lpstr>
      <vt:lpstr>PowerPoint Presentation</vt:lpstr>
      <vt:lpstr>Strengths in Packaging:  </vt:lpstr>
      <vt:lpstr> STRATEGIES FOR PACKAGING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PROJECT CONAGRA</dc:title>
  <dc:creator>Jahnavi Donthula</dc:creator>
  <cp:revision>147</cp:revision>
  <dcterms:created xsi:type="dcterms:W3CDTF">2024-05-01T17:53:01Z</dcterms:created>
  <dcterms:modified xsi:type="dcterms:W3CDTF">2024-12-06T04:53:00Z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